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7BF2A9-06FB-4A66-A706-B44EB8904476}">
  <a:tblStyle styleId="{067BF2A9-06FB-4A66-A706-B44EB89044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bedc5a8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bedc5a8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a074ba94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a074ba94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a26812433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a26812433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a26812433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a26812433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a26812433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a26812433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a2681243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a2681243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a26812433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a26812433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a26812433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0a26812433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a26812433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0a26812433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bc3888b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0bc3888b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0a074ba94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0a074ba94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c141c498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c141c498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0a0604fa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0a0604fa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a2681243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0a2681243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a074ba9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a074ba9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a074ba94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a074ba94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a074ba94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a074ba94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bedc5a8d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bedc5a8d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bedc5a8d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bedc5a8d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rive.google.com/file/d/1F6tp-ggEHrohMsv9G2D9AaczH5nE7tl3/view?usp=sharing" TargetMode="External"/><Relationship Id="rId4" Type="http://schemas.openxmlformats.org/officeDocument/2006/relationships/image" Target="../media/image24.png"/><Relationship Id="rId5" Type="http://schemas.openxmlformats.org/officeDocument/2006/relationships/image" Target="../media/image6.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kaggle.com/datasets/prakashraushan/loan-data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1" Type="http://schemas.openxmlformats.org/officeDocument/2006/relationships/slide" Target="/ppt/slides/slide15.xml"/><Relationship Id="rId10" Type="http://schemas.openxmlformats.org/officeDocument/2006/relationships/slide" Target="/ppt/slides/slide12.xml"/><Relationship Id="rId12" Type="http://schemas.openxmlformats.org/officeDocument/2006/relationships/slide" Target="/ppt/slides/slide18.xm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slide" Target="/ppt/slides/slide2.xml"/><Relationship Id="rId9" Type="http://schemas.openxmlformats.org/officeDocument/2006/relationships/slide" Target="/ppt/slides/slide11.xm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5.xml"/><Relationship Id="rId8" Type="http://schemas.openxmlformats.org/officeDocument/2006/relationships/slide" Target="/ppt/slid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24439"/>
          </a:xfrm>
          <a:prstGeom prst="rect">
            <a:avLst/>
          </a:prstGeom>
          <a:noFill/>
          <a:ln>
            <a:noFill/>
          </a:ln>
        </p:spPr>
      </p:pic>
      <p:sp>
        <p:nvSpPr>
          <p:cNvPr id="55" name="Google Shape;55;p13"/>
          <p:cNvSpPr txBox="1"/>
          <p:nvPr>
            <p:ph type="ctrTitle"/>
          </p:nvPr>
        </p:nvSpPr>
        <p:spPr>
          <a:xfrm>
            <a:off x="285550" y="1112400"/>
            <a:ext cx="4475400" cy="1173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5800">
                <a:solidFill>
                  <a:srgbClr val="EFEFEF"/>
                </a:solidFill>
              </a:rPr>
              <a:t>Project IV</a:t>
            </a:r>
            <a:endParaRPr sz="5800">
              <a:solidFill>
                <a:srgbClr val="EFEFEF"/>
              </a:solidFill>
            </a:endParaRPr>
          </a:p>
        </p:txBody>
      </p:sp>
      <p:sp>
        <p:nvSpPr>
          <p:cNvPr id="56" name="Google Shape;56;p13"/>
          <p:cNvSpPr txBox="1"/>
          <p:nvPr>
            <p:ph idx="1" type="subTitle"/>
          </p:nvPr>
        </p:nvSpPr>
        <p:spPr>
          <a:xfrm>
            <a:off x="225575" y="2417025"/>
            <a:ext cx="3837900" cy="17259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935"/>
              <a:buNone/>
            </a:pPr>
            <a:r>
              <a:rPr lang="en" sz="1997">
                <a:solidFill>
                  <a:srgbClr val="EFEFEF"/>
                </a:solidFill>
              </a:rPr>
              <a:t>Andrew Middleton</a:t>
            </a:r>
            <a:endParaRPr sz="1997">
              <a:solidFill>
                <a:srgbClr val="EFEFEF"/>
              </a:solidFill>
            </a:endParaRPr>
          </a:p>
          <a:p>
            <a:pPr indent="0" lvl="0" marL="0" rtl="0" algn="l">
              <a:lnSpc>
                <a:spcPct val="80000"/>
              </a:lnSpc>
              <a:spcBef>
                <a:spcPts val="0"/>
              </a:spcBef>
              <a:spcAft>
                <a:spcPts val="0"/>
              </a:spcAft>
              <a:buSzPts val="935"/>
              <a:buNone/>
            </a:pPr>
            <a:r>
              <a:rPr lang="en" sz="1997">
                <a:solidFill>
                  <a:srgbClr val="EFEFEF"/>
                </a:solidFill>
              </a:rPr>
              <a:t>Haseen Ayon</a:t>
            </a:r>
            <a:endParaRPr sz="1997">
              <a:solidFill>
                <a:srgbClr val="EFEFEF"/>
              </a:solidFill>
            </a:endParaRPr>
          </a:p>
          <a:p>
            <a:pPr indent="0" lvl="0" marL="0" rtl="0" algn="l">
              <a:lnSpc>
                <a:spcPct val="80000"/>
              </a:lnSpc>
              <a:spcBef>
                <a:spcPts val="0"/>
              </a:spcBef>
              <a:spcAft>
                <a:spcPts val="0"/>
              </a:spcAft>
              <a:buSzPts val="935"/>
              <a:buNone/>
            </a:pPr>
            <a:r>
              <a:rPr lang="en" sz="1997">
                <a:solidFill>
                  <a:srgbClr val="EFEFEF"/>
                </a:solidFill>
              </a:rPr>
              <a:t>Karen Lin</a:t>
            </a:r>
            <a:endParaRPr sz="1997">
              <a:solidFill>
                <a:srgbClr val="EFEFEF"/>
              </a:solidFill>
            </a:endParaRPr>
          </a:p>
          <a:p>
            <a:pPr indent="0" lvl="0" marL="0" rtl="0" algn="l">
              <a:lnSpc>
                <a:spcPct val="80000"/>
              </a:lnSpc>
              <a:spcBef>
                <a:spcPts val="0"/>
              </a:spcBef>
              <a:spcAft>
                <a:spcPts val="0"/>
              </a:spcAft>
              <a:buSzPts val="935"/>
              <a:buNone/>
            </a:pPr>
            <a:r>
              <a:rPr lang="en" sz="1997">
                <a:solidFill>
                  <a:srgbClr val="EFEFEF"/>
                </a:solidFill>
              </a:rPr>
              <a:t>Sunjae Youm</a:t>
            </a:r>
            <a:endParaRPr sz="1997">
              <a:solidFill>
                <a:srgbClr val="EFEFEF"/>
              </a:solidFill>
            </a:endParaRPr>
          </a:p>
          <a:p>
            <a:pPr indent="0" lvl="0" marL="0" rtl="0" algn="l">
              <a:lnSpc>
                <a:spcPct val="80000"/>
              </a:lnSpc>
              <a:spcBef>
                <a:spcPts val="0"/>
              </a:spcBef>
              <a:spcAft>
                <a:spcPts val="0"/>
              </a:spcAft>
              <a:buSzPts val="935"/>
              <a:buNone/>
            </a:pPr>
            <a:r>
              <a:t/>
            </a:r>
            <a:endParaRPr sz="1997">
              <a:solidFill>
                <a:srgbClr val="EFEFEF"/>
              </a:solidFill>
            </a:endParaRPr>
          </a:p>
          <a:p>
            <a:pPr indent="0" lvl="0" marL="0" rtl="0" algn="l">
              <a:lnSpc>
                <a:spcPct val="80000"/>
              </a:lnSpc>
              <a:spcBef>
                <a:spcPts val="0"/>
              </a:spcBef>
              <a:spcAft>
                <a:spcPts val="0"/>
              </a:spcAft>
              <a:buSzPts val="935"/>
              <a:buNone/>
            </a:pPr>
            <a:r>
              <a:rPr lang="en" sz="1897">
                <a:solidFill>
                  <a:srgbClr val="EFEFEF"/>
                </a:solidFill>
              </a:rPr>
              <a:t>10/17/2024</a:t>
            </a:r>
            <a:endParaRPr sz="1897">
              <a:solidFill>
                <a:srgbClr val="EFEFE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III. Data Exploration (Loan Characteristics)</a:t>
            </a:r>
            <a:endParaRPr sz="570">
              <a:solidFill>
                <a:srgbClr val="EFEFEF"/>
              </a:solidFill>
            </a:endParaRPr>
          </a:p>
        </p:txBody>
      </p:sp>
      <p:pic>
        <p:nvPicPr>
          <p:cNvPr id="117" name="Google Shape;117;p22"/>
          <p:cNvPicPr preferRelativeResize="0"/>
          <p:nvPr/>
        </p:nvPicPr>
        <p:blipFill>
          <a:blip r:embed="rId3">
            <a:alphaModFix/>
          </a:blip>
          <a:stretch>
            <a:fillRect/>
          </a:stretch>
        </p:blipFill>
        <p:spPr>
          <a:xfrm>
            <a:off x="182880" y="822960"/>
            <a:ext cx="6400800" cy="3657600"/>
          </a:xfrm>
          <a:prstGeom prst="rect">
            <a:avLst/>
          </a:prstGeom>
          <a:noFill/>
          <a:ln>
            <a:noFill/>
          </a:ln>
        </p:spPr>
      </p:pic>
      <p:sp>
        <p:nvSpPr>
          <p:cNvPr id="118" name="Google Shape;118;p22"/>
          <p:cNvSpPr txBox="1"/>
          <p:nvPr/>
        </p:nvSpPr>
        <p:spPr>
          <a:xfrm>
            <a:off x="7700450" y="2971575"/>
            <a:ext cx="146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19" name="Google Shape;119;p22"/>
          <p:cNvSpPr txBox="1"/>
          <p:nvPr/>
        </p:nvSpPr>
        <p:spPr>
          <a:xfrm>
            <a:off x="6890900" y="1066225"/>
            <a:ext cx="2070300" cy="3465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sz="1700">
              <a:solidFill>
                <a:srgbClr val="EFEFEF"/>
              </a:solidFill>
            </a:endParaRPr>
          </a:p>
        </p:txBody>
      </p:sp>
      <p:sp>
        <p:nvSpPr>
          <p:cNvPr id="120" name="Google Shape;120;p22"/>
          <p:cNvSpPr txBox="1"/>
          <p:nvPr/>
        </p:nvSpPr>
        <p:spPr>
          <a:xfrm>
            <a:off x="6675125" y="731526"/>
            <a:ext cx="2286000" cy="4114800"/>
          </a:xfrm>
          <a:prstGeom prst="rect">
            <a:avLst/>
          </a:prstGeom>
          <a:noFill/>
          <a:ln>
            <a:noFill/>
          </a:ln>
        </p:spPr>
        <p:txBody>
          <a:bodyPr anchorCtr="0" anchor="t" bIns="91425" lIns="91425" spcFirstLastPara="1" rIns="91425" wrap="square" tIns="91425">
            <a:noAutofit/>
          </a:bodyPr>
          <a:lstStyle/>
          <a:p>
            <a:pPr indent="-140970" lvl="0" marL="274320" rtl="0" algn="l">
              <a:spcBef>
                <a:spcPts val="1000"/>
              </a:spcBef>
              <a:spcAft>
                <a:spcPts val="0"/>
              </a:spcAft>
              <a:buClr>
                <a:srgbClr val="EFEFEF"/>
              </a:buClr>
              <a:buSzPts val="1500"/>
              <a:buChar char="●"/>
            </a:pPr>
            <a:r>
              <a:rPr lang="en" sz="1500">
                <a:solidFill>
                  <a:srgbClr val="EFEFEF"/>
                </a:solidFill>
              </a:rPr>
              <a:t>Loan grades A or B have fewer defaults, showing that higher credit quality leads to better loan management.</a:t>
            </a:r>
            <a:endParaRPr sz="1500">
              <a:solidFill>
                <a:srgbClr val="EFEFEF"/>
              </a:solidFill>
            </a:endParaRPr>
          </a:p>
          <a:p>
            <a:pPr indent="-140970" lvl="0" marL="274320" rtl="0" algn="l">
              <a:spcBef>
                <a:spcPts val="0"/>
              </a:spcBef>
              <a:spcAft>
                <a:spcPts val="0"/>
              </a:spcAft>
              <a:buClr>
                <a:srgbClr val="EFEFEF"/>
              </a:buClr>
              <a:buSzPts val="1500"/>
              <a:buChar char="●"/>
            </a:pPr>
            <a:r>
              <a:rPr lang="en" sz="1500">
                <a:solidFill>
                  <a:srgbClr val="EFEFEF"/>
                </a:solidFill>
              </a:rPr>
              <a:t>Lower grades like C have more defaults, indicating higher risk for lenders.</a:t>
            </a:r>
            <a:endParaRPr sz="1500">
              <a:solidFill>
                <a:srgbClr val="EFEFEF"/>
              </a:solidFill>
            </a:endParaRPr>
          </a:p>
          <a:p>
            <a:pPr indent="-140970" lvl="0" marL="274320" rtl="0" algn="l">
              <a:spcBef>
                <a:spcPts val="0"/>
              </a:spcBef>
              <a:spcAft>
                <a:spcPts val="0"/>
              </a:spcAft>
              <a:buClr>
                <a:srgbClr val="EFEFEF"/>
              </a:buClr>
              <a:buSzPts val="1500"/>
              <a:buChar char="●"/>
            </a:pPr>
            <a:r>
              <a:rPr lang="en" sz="1500">
                <a:solidFill>
                  <a:srgbClr val="EFEFEF"/>
                </a:solidFill>
              </a:rPr>
              <a:t>As loan grades decline, default rates increase, reflecting weaker financial standing and greater lending risks.</a:t>
            </a:r>
            <a:endParaRPr sz="1500">
              <a:solidFill>
                <a:srgbClr val="EFEFE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3"/>
          <p:cNvPicPr preferRelativeResize="0"/>
          <p:nvPr/>
        </p:nvPicPr>
        <p:blipFill rotWithShape="1">
          <a:blip r:embed="rId3">
            <a:alphaModFix/>
          </a:blip>
          <a:srcRect b="0" l="-10" r="0" t="0"/>
          <a:stretch/>
        </p:blipFill>
        <p:spPr>
          <a:xfrm>
            <a:off x="1" y="0"/>
            <a:ext cx="9144000" cy="5143501"/>
          </a:xfrm>
          <a:prstGeom prst="rect">
            <a:avLst/>
          </a:prstGeom>
          <a:noFill/>
          <a:ln>
            <a:noFill/>
          </a:ln>
          <a:effectLst>
            <a:outerShdw blurRad="57150" rotWithShape="0" algn="bl" dir="5400000" dist="19050">
              <a:srgbClr val="000000">
                <a:alpha val="50000"/>
              </a:srgbClr>
            </a:outerShdw>
          </a:effectLst>
        </p:spPr>
      </p:pic>
      <p:sp>
        <p:nvSpPr>
          <p:cNvPr id="126" name="Google Shape;126;p23"/>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IV. Machine Learning Models (</a:t>
            </a:r>
            <a:r>
              <a:rPr lang="en" sz="2430">
                <a:solidFill>
                  <a:srgbClr val="EFEFEF"/>
                </a:solidFill>
              </a:rPr>
              <a:t>Logistic Regression</a:t>
            </a:r>
            <a:r>
              <a:rPr lang="en" sz="2630">
                <a:solidFill>
                  <a:srgbClr val="EFEFEF"/>
                </a:solidFill>
              </a:rPr>
              <a:t>)</a:t>
            </a:r>
            <a:endParaRPr sz="570">
              <a:solidFill>
                <a:srgbClr val="EFEFEF"/>
              </a:solidFill>
            </a:endParaRPr>
          </a:p>
        </p:txBody>
      </p:sp>
      <p:sp>
        <p:nvSpPr>
          <p:cNvPr id="127" name="Google Shape;127;p23"/>
          <p:cNvSpPr txBox="1"/>
          <p:nvPr/>
        </p:nvSpPr>
        <p:spPr>
          <a:xfrm>
            <a:off x="6675120" y="731520"/>
            <a:ext cx="2286000" cy="4114800"/>
          </a:xfrm>
          <a:prstGeom prst="rect">
            <a:avLst/>
          </a:prstGeom>
          <a:noFill/>
          <a:ln>
            <a:noFill/>
          </a:ln>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t/>
            </a:r>
            <a:endParaRPr sz="1800">
              <a:solidFill>
                <a:srgbClr val="EFEFEF"/>
              </a:solidFill>
            </a:endParaRPr>
          </a:p>
        </p:txBody>
      </p:sp>
      <p:pic>
        <p:nvPicPr>
          <p:cNvPr id="128" name="Google Shape;128;p23"/>
          <p:cNvPicPr preferRelativeResize="0"/>
          <p:nvPr/>
        </p:nvPicPr>
        <p:blipFill>
          <a:blip r:embed="rId4">
            <a:alphaModFix/>
          </a:blip>
          <a:stretch>
            <a:fillRect/>
          </a:stretch>
        </p:blipFill>
        <p:spPr>
          <a:xfrm>
            <a:off x="204725" y="696363"/>
            <a:ext cx="3894000" cy="2779775"/>
          </a:xfrm>
          <a:prstGeom prst="rect">
            <a:avLst/>
          </a:prstGeom>
          <a:noFill/>
          <a:ln>
            <a:noFill/>
          </a:ln>
        </p:spPr>
      </p:pic>
      <p:pic>
        <p:nvPicPr>
          <p:cNvPr id="129" name="Google Shape;129;p23"/>
          <p:cNvPicPr preferRelativeResize="0"/>
          <p:nvPr/>
        </p:nvPicPr>
        <p:blipFill>
          <a:blip r:embed="rId5">
            <a:alphaModFix/>
          </a:blip>
          <a:stretch>
            <a:fillRect/>
          </a:stretch>
        </p:blipFill>
        <p:spPr>
          <a:xfrm>
            <a:off x="4166360" y="3132150"/>
            <a:ext cx="4937440" cy="1809700"/>
          </a:xfrm>
          <a:prstGeom prst="rect">
            <a:avLst/>
          </a:prstGeom>
          <a:noFill/>
          <a:ln>
            <a:noFill/>
          </a:ln>
          <a:effectLst>
            <a:outerShdw blurRad="57150" rotWithShape="0" algn="bl" dir="5400000" dist="19050">
              <a:srgbClr val="000000">
                <a:alpha val="50000"/>
              </a:srgbClr>
            </a:outerShdw>
          </a:effectLst>
        </p:spPr>
      </p:pic>
      <p:sp>
        <p:nvSpPr>
          <p:cNvPr id="130" name="Google Shape;130;p23"/>
          <p:cNvSpPr txBox="1"/>
          <p:nvPr/>
        </p:nvSpPr>
        <p:spPr>
          <a:xfrm>
            <a:off x="4572000" y="771900"/>
            <a:ext cx="4396200" cy="2416500"/>
          </a:xfrm>
          <a:prstGeom prst="rect">
            <a:avLst/>
          </a:prstGeom>
          <a:noFill/>
          <a:ln>
            <a:noFill/>
          </a:ln>
        </p:spPr>
        <p:txBody>
          <a:bodyPr anchorCtr="0" anchor="t" bIns="91425" lIns="91425" spcFirstLastPara="1" rIns="91425" wrap="square" tIns="91425">
            <a:spAutoFit/>
          </a:bodyPr>
          <a:lstStyle/>
          <a:p>
            <a:pPr indent="-320675" lvl="0" marL="457200" rtl="0" algn="l">
              <a:spcBef>
                <a:spcPts val="1000"/>
              </a:spcBef>
              <a:spcAft>
                <a:spcPts val="0"/>
              </a:spcAft>
              <a:buClr>
                <a:srgbClr val="FFFFFF"/>
              </a:buClr>
              <a:buSzPts val="1450"/>
              <a:buChar char="●"/>
            </a:pPr>
            <a:r>
              <a:rPr b="1" lang="en" sz="1450">
                <a:solidFill>
                  <a:srgbClr val="FFFFFF"/>
                </a:solidFill>
              </a:rPr>
              <a:t>Makes prediction of whether loan will default or not based on its calculated probabilities of defaulting or not</a:t>
            </a:r>
            <a:endParaRPr b="1" sz="1450">
              <a:solidFill>
                <a:srgbClr val="FFFFFF"/>
              </a:solidFill>
            </a:endParaRPr>
          </a:p>
          <a:p>
            <a:pPr indent="-320675" lvl="0" marL="457200" rtl="0" algn="l">
              <a:spcBef>
                <a:spcPts val="0"/>
              </a:spcBef>
              <a:spcAft>
                <a:spcPts val="0"/>
              </a:spcAft>
              <a:buClr>
                <a:srgbClr val="FFFFFF"/>
              </a:buClr>
              <a:buSzPts val="1450"/>
              <a:buChar char="●"/>
            </a:pPr>
            <a:r>
              <a:rPr b="1" lang="en" sz="1450">
                <a:solidFill>
                  <a:srgbClr val="FFFFFF"/>
                </a:solidFill>
              </a:rPr>
              <a:t>Whichever probability is &gt; 0.5 is the outcome the model predicts </a:t>
            </a:r>
            <a:endParaRPr b="1" sz="1450">
              <a:solidFill>
                <a:srgbClr val="FFFFFF"/>
              </a:solidFill>
            </a:endParaRPr>
          </a:p>
          <a:p>
            <a:pPr indent="-320675" lvl="0" marL="457200" rtl="0" algn="l">
              <a:spcBef>
                <a:spcPts val="0"/>
              </a:spcBef>
              <a:spcAft>
                <a:spcPts val="0"/>
              </a:spcAft>
              <a:buClr>
                <a:srgbClr val="FFFFFF"/>
              </a:buClr>
              <a:buSzPts val="1450"/>
              <a:buChar char="●"/>
            </a:pPr>
            <a:r>
              <a:rPr b="1" lang="en" sz="1450">
                <a:solidFill>
                  <a:srgbClr val="FFFFFF"/>
                </a:solidFill>
              </a:rPr>
              <a:t>Even though this model has a high accuracy, the recall for default is 87%, meaning there is a 13% financial loss, so this model is not preferable for the lending business</a:t>
            </a:r>
            <a:endParaRPr sz="900">
              <a:solidFill>
                <a:srgbClr val="FFFFFF"/>
              </a:solidFill>
            </a:endParaRPr>
          </a:p>
        </p:txBody>
      </p:sp>
      <p:sp>
        <p:nvSpPr>
          <p:cNvPr id="131" name="Google Shape;131;p23"/>
          <p:cNvSpPr txBox="1"/>
          <p:nvPr/>
        </p:nvSpPr>
        <p:spPr>
          <a:xfrm>
            <a:off x="164550" y="3696350"/>
            <a:ext cx="3777300" cy="12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450">
              <a:solidFill>
                <a:schemeClr val="lt1"/>
              </a:solidFill>
            </a:endParaRPr>
          </a:p>
          <a:p>
            <a:pPr indent="0" lvl="0" marL="0" rtl="0" algn="l">
              <a:spcBef>
                <a:spcPts val="0"/>
              </a:spcBef>
              <a:spcAft>
                <a:spcPts val="0"/>
              </a:spcAft>
              <a:buNone/>
            </a:pPr>
            <a:r>
              <a:t/>
            </a:r>
            <a:endParaRPr b="1" sz="1450">
              <a:solidFill>
                <a:schemeClr val="lt1"/>
              </a:solidFill>
            </a:endParaRPr>
          </a:p>
        </p:txBody>
      </p:sp>
      <p:pic>
        <p:nvPicPr>
          <p:cNvPr id="132" name="Google Shape;132;p23"/>
          <p:cNvPicPr preferRelativeResize="0"/>
          <p:nvPr/>
        </p:nvPicPr>
        <p:blipFill>
          <a:blip r:embed="rId6">
            <a:alphaModFix/>
          </a:blip>
          <a:stretch>
            <a:fillRect/>
          </a:stretch>
        </p:blipFill>
        <p:spPr>
          <a:xfrm>
            <a:off x="409697" y="3920472"/>
            <a:ext cx="3287000" cy="84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4">
            <a:hlinkClick r:id="rId3"/>
          </p:cNvPr>
          <p:cNvPicPr preferRelativeResize="0"/>
          <p:nvPr/>
        </p:nvPicPr>
        <p:blipFill rotWithShape="1">
          <a:blip r:embed="rId4">
            <a:alphaModFix/>
          </a:blip>
          <a:srcRect b="0" l="-10" r="0" t="0"/>
          <a:stretch/>
        </p:blipFill>
        <p:spPr>
          <a:xfrm>
            <a:off x="1" y="0"/>
            <a:ext cx="9144000" cy="5143501"/>
          </a:xfrm>
          <a:prstGeom prst="rect">
            <a:avLst/>
          </a:prstGeom>
          <a:noFill/>
          <a:ln>
            <a:noFill/>
          </a:ln>
          <a:effectLst>
            <a:outerShdw blurRad="57150" rotWithShape="0" algn="bl" dir="5400000" dist="19050">
              <a:srgbClr val="000000">
                <a:alpha val="50000"/>
              </a:srgbClr>
            </a:outerShdw>
          </a:effectLst>
        </p:spPr>
      </p:pic>
      <p:sp>
        <p:nvSpPr>
          <p:cNvPr id="138" name="Google Shape;138;p24"/>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IV. Machine Learning Models (</a:t>
            </a:r>
            <a:r>
              <a:rPr lang="en" sz="2630">
                <a:solidFill>
                  <a:srgbClr val="EFEFEF"/>
                </a:solidFill>
              </a:rPr>
              <a:t>Decision </a:t>
            </a:r>
            <a:r>
              <a:rPr lang="en" sz="2430">
                <a:solidFill>
                  <a:srgbClr val="EFEFEF"/>
                </a:solidFill>
              </a:rPr>
              <a:t>Tree</a:t>
            </a:r>
            <a:r>
              <a:rPr lang="en" sz="2630">
                <a:solidFill>
                  <a:srgbClr val="EFEFEF"/>
                </a:solidFill>
              </a:rPr>
              <a:t>)</a:t>
            </a:r>
            <a:endParaRPr sz="570">
              <a:solidFill>
                <a:srgbClr val="EFEFEF"/>
              </a:solidFill>
            </a:endParaRPr>
          </a:p>
        </p:txBody>
      </p:sp>
      <p:pic>
        <p:nvPicPr>
          <p:cNvPr id="139" name="Google Shape;139;p24"/>
          <p:cNvPicPr preferRelativeResize="0"/>
          <p:nvPr/>
        </p:nvPicPr>
        <p:blipFill rotWithShape="1">
          <a:blip r:embed="rId5">
            <a:alphaModFix/>
          </a:blip>
          <a:srcRect b="-16808" l="0" r="0" t="0"/>
          <a:stretch/>
        </p:blipFill>
        <p:spPr>
          <a:xfrm>
            <a:off x="192000" y="705187"/>
            <a:ext cx="3877601" cy="2274325"/>
          </a:xfrm>
          <a:prstGeom prst="rect">
            <a:avLst/>
          </a:prstGeom>
          <a:noFill/>
          <a:ln>
            <a:noFill/>
          </a:ln>
        </p:spPr>
      </p:pic>
      <p:sp>
        <p:nvSpPr>
          <p:cNvPr id="140" name="Google Shape;140;p24"/>
          <p:cNvSpPr txBox="1"/>
          <p:nvPr/>
        </p:nvSpPr>
        <p:spPr>
          <a:xfrm>
            <a:off x="242225" y="3084475"/>
            <a:ext cx="3060300" cy="18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41" name="Google Shape;141;p24"/>
          <p:cNvSpPr txBox="1"/>
          <p:nvPr/>
        </p:nvSpPr>
        <p:spPr>
          <a:xfrm>
            <a:off x="4572000" y="519475"/>
            <a:ext cx="4415100" cy="45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chemeClr val="lt1"/>
                </a:solidFill>
              </a:rPr>
              <a:t>Characteristics</a:t>
            </a:r>
            <a:endParaRPr b="1" i="1" sz="1600">
              <a:solidFill>
                <a:schemeClr val="lt1"/>
              </a:solidFill>
            </a:endParaRPr>
          </a:p>
          <a:p>
            <a:pPr indent="-330200" lvl="0" marL="457200" rtl="0" algn="l">
              <a:spcBef>
                <a:spcPts val="0"/>
              </a:spcBef>
              <a:spcAft>
                <a:spcPts val="0"/>
              </a:spcAft>
              <a:buClr>
                <a:schemeClr val="lt1"/>
              </a:buClr>
              <a:buSzPts val="1600"/>
              <a:buChar char="●"/>
            </a:pPr>
            <a:r>
              <a:rPr b="1" lang="en" sz="1600">
                <a:solidFill>
                  <a:schemeClr val="lt1"/>
                </a:solidFill>
              </a:rPr>
              <a:t>Max depth: 10</a:t>
            </a:r>
            <a:endParaRPr b="1" sz="1600">
              <a:solidFill>
                <a:schemeClr val="lt1"/>
              </a:solidFill>
            </a:endParaRPr>
          </a:p>
          <a:p>
            <a:pPr indent="-330200" lvl="0" marL="457200" rtl="0" algn="l">
              <a:spcBef>
                <a:spcPts val="0"/>
              </a:spcBef>
              <a:spcAft>
                <a:spcPts val="0"/>
              </a:spcAft>
              <a:buClr>
                <a:schemeClr val="lt1"/>
              </a:buClr>
              <a:buSzPts val="1600"/>
              <a:buChar char="●"/>
            </a:pPr>
            <a:r>
              <a:rPr b="1" lang="en" sz="1600">
                <a:solidFill>
                  <a:schemeClr val="lt1"/>
                </a:solidFill>
              </a:rPr>
              <a:t>Top 5 important features:</a:t>
            </a:r>
            <a:endParaRPr b="1" sz="1600">
              <a:solidFill>
                <a:schemeClr val="lt1"/>
              </a:solidFill>
            </a:endParaRPr>
          </a:p>
          <a:p>
            <a:pPr indent="-342900" lvl="1" marL="914400" rtl="0" algn="l">
              <a:spcBef>
                <a:spcPts val="0"/>
              </a:spcBef>
              <a:spcAft>
                <a:spcPts val="0"/>
              </a:spcAft>
              <a:buClr>
                <a:schemeClr val="lt1"/>
              </a:buClr>
              <a:buSzPts val="1800"/>
              <a:buChar char="○"/>
            </a:pPr>
            <a:r>
              <a:rPr b="1" lang="en" sz="1150">
                <a:solidFill>
                  <a:schemeClr val="lt1"/>
                </a:solidFill>
              </a:rPr>
              <a:t>historical_default_NEW</a:t>
            </a:r>
            <a:endParaRPr b="1" sz="1150">
              <a:solidFill>
                <a:schemeClr val="lt1"/>
              </a:solidFill>
            </a:endParaRPr>
          </a:p>
          <a:p>
            <a:pPr indent="-342900" lvl="1" marL="914400" rtl="0" algn="l">
              <a:spcBef>
                <a:spcPts val="0"/>
              </a:spcBef>
              <a:spcAft>
                <a:spcPts val="0"/>
              </a:spcAft>
              <a:buClr>
                <a:schemeClr val="lt1"/>
              </a:buClr>
              <a:buSzPts val="1800"/>
              <a:buChar char="○"/>
            </a:pPr>
            <a:r>
              <a:rPr b="1" lang="en" sz="1150">
                <a:solidFill>
                  <a:schemeClr val="lt1"/>
                </a:solidFill>
              </a:rPr>
              <a:t>historical_default_N</a:t>
            </a:r>
            <a:endParaRPr b="1" sz="1150">
              <a:solidFill>
                <a:schemeClr val="lt1"/>
              </a:solidFill>
            </a:endParaRPr>
          </a:p>
          <a:p>
            <a:pPr indent="-342900" lvl="1" marL="914400" rtl="0" algn="l">
              <a:spcBef>
                <a:spcPts val="0"/>
              </a:spcBef>
              <a:spcAft>
                <a:spcPts val="0"/>
              </a:spcAft>
              <a:buClr>
                <a:schemeClr val="lt1"/>
              </a:buClr>
              <a:buSzPts val="1800"/>
              <a:buChar char="○"/>
            </a:pPr>
            <a:r>
              <a:rPr b="1" lang="en" sz="1150">
                <a:solidFill>
                  <a:schemeClr val="lt1"/>
                </a:solidFill>
              </a:rPr>
              <a:t>age_group_35 - 44</a:t>
            </a:r>
            <a:endParaRPr b="1" sz="1150">
              <a:solidFill>
                <a:schemeClr val="lt1"/>
              </a:solidFill>
            </a:endParaRPr>
          </a:p>
          <a:p>
            <a:pPr indent="-342900" lvl="1" marL="914400" rtl="0" algn="l">
              <a:spcBef>
                <a:spcPts val="0"/>
              </a:spcBef>
              <a:spcAft>
                <a:spcPts val="0"/>
              </a:spcAft>
              <a:buClr>
                <a:schemeClr val="lt1"/>
              </a:buClr>
              <a:buSzPts val="1800"/>
              <a:buChar char="○"/>
            </a:pPr>
            <a:r>
              <a:rPr b="1" lang="en" sz="1150">
                <a:solidFill>
                  <a:schemeClr val="lt1"/>
                </a:solidFill>
              </a:rPr>
              <a:t>age_group_45 - 54</a:t>
            </a:r>
            <a:endParaRPr b="1" sz="1150">
              <a:solidFill>
                <a:schemeClr val="lt1"/>
              </a:solidFill>
            </a:endParaRPr>
          </a:p>
          <a:p>
            <a:pPr indent="-342900" lvl="1" marL="914400" rtl="0" algn="l">
              <a:spcBef>
                <a:spcPts val="0"/>
              </a:spcBef>
              <a:spcAft>
                <a:spcPts val="0"/>
              </a:spcAft>
              <a:buClr>
                <a:schemeClr val="lt1"/>
              </a:buClr>
              <a:buSzPts val="1800"/>
              <a:buChar char="○"/>
            </a:pPr>
            <a:r>
              <a:rPr b="1" lang="en" sz="1150">
                <a:solidFill>
                  <a:schemeClr val="lt1"/>
                </a:solidFill>
              </a:rPr>
              <a:t>loan_grade_D</a:t>
            </a:r>
            <a:endParaRPr b="1" sz="1150">
              <a:solidFill>
                <a:schemeClr val="lt1"/>
              </a:solidFill>
            </a:endParaRPr>
          </a:p>
          <a:p>
            <a:pPr indent="0" lvl="0" marL="0" rtl="0" algn="l">
              <a:spcBef>
                <a:spcPts val="0"/>
              </a:spcBef>
              <a:spcAft>
                <a:spcPts val="0"/>
              </a:spcAft>
              <a:buNone/>
            </a:pPr>
            <a:r>
              <a:rPr b="1" i="1" lang="en" sz="1600">
                <a:solidFill>
                  <a:schemeClr val="lt1"/>
                </a:solidFill>
              </a:rPr>
              <a:t>Node Terms</a:t>
            </a:r>
            <a:endParaRPr b="1" i="1" sz="1600">
              <a:solidFill>
                <a:schemeClr val="lt1"/>
              </a:solidFill>
            </a:endParaRPr>
          </a:p>
          <a:p>
            <a:pPr indent="-330200" lvl="0" marL="457200" rtl="0" algn="l">
              <a:spcBef>
                <a:spcPts val="1000"/>
              </a:spcBef>
              <a:spcAft>
                <a:spcPts val="0"/>
              </a:spcAft>
              <a:buClr>
                <a:srgbClr val="EFEFEF"/>
              </a:buClr>
              <a:buSzPts val="1600"/>
              <a:buChar char="●"/>
            </a:pPr>
            <a:r>
              <a:rPr b="1" lang="en" sz="1600">
                <a:solidFill>
                  <a:srgbClr val="EFEFEF"/>
                </a:solidFill>
                <a:highlight>
                  <a:srgbClr val="0000FF"/>
                </a:highlight>
              </a:rPr>
              <a:t>Gini index:</a:t>
            </a:r>
            <a:r>
              <a:rPr b="1" lang="en" sz="1600">
                <a:solidFill>
                  <a:srgbClr val="EFEFEF"/>
                </a:solidFill>
              </a:rPr>
              <a:t> measures how well a node contains a single class, reflecting how effective the split is </a:t>
            </a:r>
            <a:r>
              <a:rPr b="1" lang="en" sz="1600">
                <a:solidFill>
                  <a:srgbClr val="9E9E9E"/>
                </a:solidFill>
              </a:rPr>
              <a:t>(Open AI, 2024)</a:t>
            </a:r>
            <a:endParaRPr b="1" sz="1600">
              <a:solidFill>
                <a:srgbClr val="9E9E9E"/>
              </a:solidFill>
            </a:endParaRPr>
          </a:p>
          <a:p>
            <a:pPr indent="-330200" lvl="0" marL="457200" rtl="0" algn="l">
              <a:spcBef>
                <a:spcPts val="0"/>
              </a:spcBef>
              <a:spcAft>
                <a:spcPts val="0"/>
              </a:spcAft>
              <a:buClr>
                <a:srgbClr val="EFEFEF"/>
              </a:buClr>
              <a:buSzPts val="1600"/>
              <a:buChar char="●"/>
            </a:pPr>
            <a:r>
              <a:rPr b="1" lang="en" sz="1600">
                <a:solidFill>
                  <a:srgbClr val="EFEFEF"/>
                </a:solidFill>
                <a:highlight>
                  <a:srgbClr val="0000FF"/>
                </a:highlight>
              </a:rPr>
              <a:t>Samples:</a:t>
            </a:r>
            <a:r>
              <a:rPr b="1" lang="en" sz="1600">
                <a:solidFill>
                  <a:srgbClr val="EFEFEF"/>
                </a:solidFill>
              </a:rPr>
              <a:t> number of data points belonging to the node </a:t>
            </a:r>
            <a:endParaRPr b="1" sz="1600">
              <a:solidFill>
                <a:srgbClr val="EFEFEF"/>
              </a:solidFill>
            </a:endParaRPr>
          </a:p>
          <a:p>
            <a:pPr indent="-330200" lvl="0" marL="457200" rtl="0" algn="l">
              <a:spcBef>
                <a:spcPts val="0"/>
              </a:spcBef>
              <a:spcAft>
                <a:spcPts val="0"/>
              </a:spcAft>
              <a:buClr>
                <a:srgbClr val="EFEFEF"/>
              </a:buClr>
              <a:buSzPts val="1600"/>
              <a:buChar char="●"/>
            </a:pPr>
            <a:r>
              <a:rPr b="1" lang="en" sz="1600">
                <a:solidFill>
                  <a:srgbClr val="EFEFEF"/>
                </a:solidFill>
                <a:highlight>
                  <a:srgbClr val="0000FF"/>
                </a:highlight>
              </a:rPr>
              <a:t>Value:</a:t>
            </a:r>
            <a:r>
              <a:rPr b="1" lang="en" sz="1600">
                <a:solidFill>
                  <a:srgbClr val="EFEFEF"/>
                </a:solidFill>
              </a:rPr>
              <a:t> [number of data in No Default group, number of data in Default group]</a:t>
            </a:r>
            <a:endParaRPr b="1" i="1" sz="1600">
              <a:solidFill>
                <a:schemeClr val="lt1"/>
              </a:solidFill>
            </a:endParaRPr>
          </a:p>
          <a:p>
            <a:pPr indent="0" lvl="0" marL="457200" rtl="0" algn="l">
              <a:spcBef>
                <a:spcPts val="0"/>
              </a:spcBef>
              <a:spcAft>
                <a:spcPts val="0"/>
              </a:spcAft>
              <a:buNone/>
            </a:pPr>
            <a:r>
              <a:t/>
            </a:r>
            <a:endParaRPr b="1" sz="1600">
              <a:solidFill>
                <a:schemeClr val="lt1"/>
              </a:solidFill>
            </a:endParaRPr>
          </a:p>
          <a:p>
            <a:pPr indent="-342900" lvl="0" marL="457200" rtl="0" algn="l">
              <a:spcBef>
                <a:spcPts val="0"/>
              </a:spcBef>
              <a:spcAft>
                <a:spcPts val="0"/>
              </a:spcAft>
              <a:buClr>
                <a:schemeClr val="dk2"/>
              </a:buClr>
              <a:buSzPts val="1800"/>
              <a:buChar char="●"/>
            </a:pPr>
            <a:r>
              <a:t/>
            </a:r>
            <a:endParaRPr sz="1800">
              <a:solidFill>
                <a:schemeClr val="dk2"/>
              </a:solidFill>
            </a:endParaRPr>
          </a:p>
        </p:txBody>
      </p:sp>
      <p:pic>
        <p:nvPicPr>
          <p:cNvPr id="142" name="Google Shape;142;p24"/>
          <p:cNvPicPr preferRelativeResize="0"/>
          <p:nvPr/>
        </p:nvPicPr>
        <p:blipFill>
          <a:blip r:embed="rId6">
            <a:alphaModFix/>
          </a:blip>
          <a:stretch>
            <a:fillRect/>
          </a:stretch>
        </p:blipFill>
        <p:spPr>
          <a:xfrm>
            <a:off x="173413" y="3084450"/>
            <a:ext cx="3914775" cy="1630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rotWithShape="1">
          <a:blip r:embed="rId3">
            <a:alphaModFix/>
          </a:blip>
          <a:srcRect b="0" l="-10" r="0" t="0"/>
          <a:stretch/>
        </p:blipFill>
        <p:spPr>
          <a:xfrm>
            <a:off x="1" y="0"/>
            <a:ext cx="9144000" cy="5143501"/>
          </a:xfrm>
          <a:prstGeom prst="rect">
            <a:avLst/>
          </a:prstGeom>
          <a:noFill/>
          <a:ln>
            <a:noFill/>
          </a:ln>
          <a:effectLst>
            <a:outerShdw blurRad="57150" rotWithShape="0" algn="bl" dir="5400000" dist="19050">
              <a:srgbClr val="000000">
                <a:alpha val="50000"/>
              </a:srgbClr>
            </a:outerShdw>
          </a:effectLst>
        </p:spPr>
      </p:pic>
      <p:sp>
        <p:nvSpPr>
          <p:cNvPr id="148" name="Google Shape;148;p25"/>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IV. Machine Learning Models (Decision </a:t>
            </a:r>
            <a:r>
              <a:rPr lang="en" sz="2430">
                <a:solidFill>
                  <a:srgbClr val="EFEFEF"/>
                </a:solidFill>
              </a:rPr>
              <a:t>Tree</a:t>
            </a:r>
            <a:r>
              <a:rPr lang="en" sz="2630">
                <a:solidFill>
                  <a:srgbClr val="EFEFEF"/>
                </a:solidFill>
              </a:rPr>
              <a:t>)</a:t>
            </a:r>
            <a:endParaRPr sz="570">
              <a:solidFill>
                <a:srgbClr val="EFEFEF"/>
              </a:solidFill>
            </a:endParaRPr>
          </a:p>
        </p:txBody>
      </p:sp>
      <p:pic>
        <p:nvPicPr>
          <p:cNvPr id="149" name="Google Shape;149;p25"/>
          <p:cNvPicPr preferRelativeResize="0"/>
          <p:nvPr/>
        </p:nvPicPr>
        <p:blipFill>
          <a:blip r:embed="rId4">
            <a:alphaModFix/>
          </a:blip>
          <a:stretch>
            <a:fillRect/>
          </a:stretch>
        </p:blipFill>
        <p:spPr>
          <a:xfrm>
            <a:off x="200925" y="643900"/>
            <a:ext cx="3914526" cy="2899275"/>
          </a:xfrm>
          <a:prstGeom prst="rect">
            <a:avLst/>
          </a:prstGeom>
          <a:noFill/>
          <a:ln>
            <a:noFill/>
          </a:ln>
        </p:spPr>
      </p:pic>
      <p:pic>
        <p:nvPicPr>
          <p:cNvPr id="150" name="Google Shape;150;p25"/>
          <p:cNvPicPr preferRelativeResize="0"/>
          <p:nvPr/>
        </p:nvPicPr>
        <p:blipFill>
          <a:blip r:embed="rId5">
            <a:alphaModFix/>
          </a:blip>
          <a:stretch>
            <a:fillRect/>
          </a:stretch>
        </p:blipFill>
        <p:spPr>
          <a:xfrm>
            <a:off x="4330050" y="3206650"/>
            <a:ext cx="4609250" cy="1755900"/>
          </a:xfrm>
          <a:prstGeom prst="rect">
            <a:avLst/>
          </a:prstGeom>
          <a:noFill/>
          <a:ln>
            <a:noFill/>
          </a:ln>
        </p:spPr>
      </p:pic>
      <p:sp>
        <p:nvSpPr>
          <p:cNvPr id="151" name="Google Shape;151;p25"/>
          <p:cNvSpPr txBox="1"/>
          <p:nvPr/>
        </p:nvSpPr>
        <p:spPr>
          <a:xfrm>
            <a:off x="4758325" y="678450"/>
            <a:ext cx="4010400" cy="1847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800">
                <a:solidFill>
                  <a:srgbClr val="EFEFEF"/>
                </a:solidFill>
              </a:rPr>
              <a:t>Even though this model has a high accuracy of 96%, the recall for default is 87%, meaning there is a 13% financial loss, so this model is not preferable for the lending business</a:t>
            </a:r>
            <a:endParaRPr b="1" sz="1800">
              <a:solidFill>
                <a:srgbClr val="EFEFE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0" l="-10" r="0" t="0"/>
          <a:stretch/>
        </p:blipFill>
        <p:spPr>
          <a:xfrm>
            <a:off x="1" y="0"/>
            <a:ext cx="9144000" cy="5143501"/>
          </a:xfrm>
          <a:prstGeom prst="rect">
            <a:avLst/>
          </a:prstGeom>
          <a:noFill/>
          <a:ln>
            <a:noFill/>
          </a:ln>
          <a:effectLst>
            <a:outerShdw blurRad="57150" rotWithShape="0" algn="bl" dir="5400000" dist="19050">
              <a:srgbClr val="000000">
                <a:alpha val="50000"/>
              </a:srgbClr>
            </a:outerShdw>
          </a:effectLst>
        </p:spPr>
      </p:pic>
      <p:sp>
        <p:nvSpPr>
          <p:cNvPr id="157" name="Google Shape;157;p26"/>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IV. Machine Learning Models (</a:t>
            </a:r>
            <a:r>
              <a:rPr lang="en" sz="2430">
                <a:solidFill>
                  <a:srgbClr val="EFEFEF"/>
                </a:solidFill>
              </a:rPr>
              <a:t>Random Forest</a:t>
            </a:r>
            <a:r>
              <a:rPr lang="en" sz="2630">
                <a:solidFill>
                  <a:srgbClr val="EFEFEF"/>
                </a:solidFill>
              </a:rPr>
              <a:t>)</a:t>
            </a:r>
            <a:endParaRPr sz="570">
              <a:solidFill>
                <a:srgbClr val="EFEFEF"/>
              </a:solidFill>
            </a:endParaRPr>
          </a:p>
        </p:txBody>
      </p:sp>
      <p:sp>
        <p:nvSpPr>
          <p:cNvPr id="158" name="Google Shape;158;p26"/>
          <p:cNvSpPr txBox="1"/>
          <p:nvPr/>
        </p:nvSpPr>
        <p:spPr>
          <a:xfrm>
            <a:off x="4572000" y="600225"/>
            <a:ext cx="4091700" cy="2292000"/>
          </a:xfrm>
          <a:prstGeom prst="rect">
            <a:avLst/>
          </a:prstGeom>
          <a:noFill/>
          <a:ln>
            <a:noFill/>
          </a:ln>
        </p:spPr>
        <p:txBody>
          <a:bodyPr anchorCtr="0" anchor="t" bIns="91425" lIns="91425" spcFirstLastPara="1" rIns="91425" wrap="square" tIns="91425">
            <a:noAutofit/>
          </a:bodyPr>
          <a:lstStyle/>
          <a:p>
            <a:pPr indent="-304800" lvl="0" marL="457200" rtl="0" algn="l">
              <a:lnSpc>
                <a:spcPct val="80000"/>
              </a:lnSpc>
              <a:spcBef>
                <a:spcPts val="1000"/>
              </a:spcBef>
              <a:spcAft>
                <a:spcPts val="0"/>
              </a:spcAft>
              <a:buClr>
                <a:srgbClr val="EFEFEF"/>
              </a:buClr>
              <a:buSzPts val="1200"/>
              <a:buChar char="●"/>
            </a:pPr>
            <a:r>
              <a:rPr b="1" lang="en" sz="1200">
                <a:solidFill>
                  <a:srgbClr val="EFEFEF"/>
                </a:solidFill>
              </a:rPr>
              <a:t>Created with an ensemble of trees (100)</a:t>
            </a:r>
            <a:endParaRPr b="1" sz="1200">
              <a:solidFill>
                <a:srgbClr val="EFEFEF"/>
              </a:solidFill>
            </a:endParaRPr>
          </a:p>
          <a:p>
            <a:pPr indent="-304800" lvl="0" marL="457200" rtl="0" algn="l">
              <a:lnSpc>
                <a:spcPct val="80000"/>
              </a:lnSpc>
              <a:spcBef>
                <a:spcPts val="0"/>
              </a:spcBef>
              <a:spcAft>
                <a:spcPts val="0"/>
              </a:spcAft>
              <a:buClr>
                <a:srgbClr val="EFEFEF"/>
              </a:buClr>
              <a:buSzPts val="1200"/>
              <a:buChar char="●"/>
            </a:pPr>
            <a:r>
              <a:rPr b="1" lang="en" sz="1200">
                <a:solidFill>
                  <a:srgbClr val="EFEFEF"/>
                </a:solidFill>
              </a:rPr>
              <a:t>Predictions based on the majority consensus among the trees</a:t>
            </a:r>
            <a:endParaRPr b="1" sz="1200">
              <a:solidFill>
                <a:srgbClr val="EFEFEF"/>
              </a:solidFill>
            </a:endParaRPr>
          </a:p>
          <a:p>
            <a:pPr indent="-304800" lvl="0" marL="457200" rtl="0" algn="l">
              <a:lnSpc>
                <a:spcPct val="80000"/>
              </a:lnSpc>
              <a:spcBef>
                <a:spcPts val="0"/>
              </a:spcBef>
              <a:spcAft>
                <a:spcPts val="0"/>
              </a:spcAft>
              <a:buClr>
                <a:srgbClr val="EFEFEF"/>
              </a:buClr>
              <a:buSzPts val="1200"/>
              <a:buChar char="●"/>
            </a:pPr>
            <a:r>
              <a:rPr b="1" lang="en" sz="1200">
                <a:solidFill>
                  <a:srgbClr val="EFEFEF"/>
                </a:solidFill>
              </a:rPr>
              <a:t>Has a high accuracy of 97% and a recall (default) of 89%, indicating a 11% financial loss for the lending business. </a:t>
            </a:r>
            <a:endParaRPr b="1" sz="1200">
              <a:solidFill>
                <a:srgbClr val="EFEFEF"/>
              </a:solidFill>
            </a:endParaRPr>
          </a:p>
          <a:p>
            <a:pPr indent="-304800" lvl="0" marL="457200" rtl="0" algn="l">
              <a:lnSpc>
                <a:spcPct val="80000"/>
              </a:lnSpc>
              <a:spcBef>
                <a:spcPts val="0"/>
              </a:spcBef>
              <a:spcAft>
                <a:spcPts val="0"/>
              </a:spcAft>
              <a:buClr>
                <a:srgbClr val="EFEFEF"/>
              </a:buClr>
              <a:buSzPts val="1200"/>
              <a:buChar char="●"/>
            </a:pPr>
            <a:r>
              <a:rPr b="1" lang="en" sz="1200">
                <a:solidFill>
                  <a:srgbClr val="EFEFEF"/>
                </a:solidFill>
              </a:rPr>
              <a:t>More beneficial to the lending business compared to logistic and tree models because of smaller financial loss</a:t>
            </a:r>
            <a:endParaRPr b="1" sz="1200">
              <a:solidFill>
                <a:srgbClr val="EFEFEF"/>
              </a:solidFill>
            </a:endParaRPr>
          </a:p>
          <a:p>
            <a:pPr indent="-304800" lvl="0" marL="457200" rtl="0" algn="l">
              <a:lnSpc>
                <a:spcPct val="80000"/>
              </a:lnSpc>
              <a:spcBef>
                <a:spcPts val="0"/>
              </a:spcBef>
              <a:spcAft>
                <a:spcPts val="0"/>
              </a:spcAft>
              <a:buClr>
                <a:srgbClr val="EFEFEF"/>
              </a:buClr>
              <a:buSzPts val="1200"/>
              <a:buChar char="●"/>
            </a:pPr>
            <a:r>
              <a:rPr b="1" lang="en" sz="1200">
                <a:solidFill>
                  <a:srgbClr val="EFEFEF"/>
                </a:solidFill>
              </a:rPr>
              <a:t>Less useful for informing a consumer of what they can change so that they obtain a model prediction of ‘No Default’, making the lending business more inclined to grant them a loan</a:t>
            </a:r>
            <a:endParaRPr sz="1200">
              <a:solidFill>
                <a:srgbClr val="EFEFEF"/>
              </a:solidFill>
            </a:endParaRPr>
          </a:p>
        </p:txBody>
      </p:sp>
      <p:pic>
        <p:nvPicPr>
          <p:cNvPr id="159" name="Google Shape;159;p26"/>
          <p:cNvPicPr preferRelativeResize="0"/>
          <p:nvPr/>
        </p:nvPicPr>
        <p:blipFill>
          <a:blip r:embed="rId4">
            <a:alphaModFix/>
          </a:blip>
          <a:stretch>
            <a:fillRect/>
          </a:stretch>
        </p:blipFill>
        <p:spPr>
          <a:xfrm>
            <a:off x="247050" y="638300"/>
            <a:ext cx="3879051" cy="2906425"/>
          </a:xfrm>
          <a:prstGeom prst="rect">
            <a:avLst/>
          </a:prstGeom>
          <a:noFill/>
          <a:ln>
            <a:noFill/>
          </a:ln>
        </p:spPr>
      </p:pic>
      <p:pic>
        <p:nvPicPr>
          <p:cNvPr id="160" name="Google Shape;160;p26"/>
          <p:cNvPicPr preferRelativeResize="0"/>
          <p:nvPr/>
        </p:nvPicPr>
        <p:blipFill>
          <a:blip r:embed="rId5">
            <a:alphaModFix/>
          </a:blip>
          <a:stretch>
            <a:fillRect/>
          </a:stretch>
        </p:blipFill>
        <p:spPr>
          <a:xfrm>
            <a:off x="4203275" y="3158425"/>
            <a:ext cx="4725525" cy="1808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7"/>
          <p:cNvPicPr preferRelativeResize="0"/>
          <p:nvPr/>
        </p:nvPicPr>
        <p:blipFill rotWithShape="1">
          <a:blip r:embed="rId3">
            <a:alphaModFix/>
          </a:blip>
          <a:srcRect b="9194" l="0" r="7415" t="15197"/>
          <a:stretch/>
        </p:blipFill>
        <p:spPr>
          <a:xfrm>
            <a:off x="0" y="0"/>
            <a:ext cx="9143999" cy="5143500"/>
          </a:xfrm>
          <a:prstGeom prst="rect">
            <a:avLst/>
          </a:prstGeom>
          <a:noFill/>
          <a:ln>
            <a:noFill/>
          </a:ln>
        </p:spPr>
      </p:pic>
      <p:sp>
        <p:nvSpPr>
          <p:cNvPr id="166" name="Google Shape;166;p27"/>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IV. Machine Learning Models (</a:t>
            </a:r>
            <a:r>
              <a:rPr lang="en" sz="2430">
                <a:solidFill>
                  <a:srgbClr val="EFEFEF"/>
                </a:solidFill>
              </a:rPr>
              <a:t>Neural Network</a:t>
            </a:r>
            <a:r>
              <a:rPr lang="en" sz="2630">
                <a:solidFill>
                  <a:srgbClr val="EFEFEF"/>
                </a:solidFill>
              </a:rPr>
              <a:t>)</a:t>
            </a:r>
            <a:endParaRPr sz="570">
              <a:solidFill>
                <a:srgbClr val="EFEFEF"/>
              </a:solidFill>
            </a:endParaRPr>
          </a:p>
        </p:txBody>
      </p:sp>
      <p:sp>
        <p:nvSpPr>
          <p:cNvPr id="167" name="Google Shape;167;p27"/>
          <p:cNvSpPr txBox="1"/>
          <p:nvPr/>
        </p:nvSpPr>
        <p:spPr>
          <a:xfrm>
            <a:off x="182880" y="600225"/>
            <a:ext cx="8851500" cy="4114800"/>
          </a:xfrm>
          <a:prstGeom prst="rect">
            <a:avLst/>
          </a:prstGeom>
          <a:noFill/>
          <a:ln>
            <a:noFill/>
          </a:ln>
        </p:spPr>
        <p:txBody>
          <a:bodyPr anchorCtr="0" anchor="t" bIns="91425" lIns="91425" spcFirstLastPara="1" rIns="91425" wrap="square" tIns="91425">
            <a:normAutofit/>
          </a:bodyPr>
          <a:lstStyle/>
          <a:p>
            <a:pPr indent="-352425" lvl="0" marL="457200" rtl="0" algn="l">
              <a:spcBef>
                <a:spcPts val="1000"/>
              </a:spcBef>
              <a:spcAft>
                <a:spcPts val="0"/>
              </a:spcAft>
              <a:buClr>
                <a:srgbClr val="EFEFEF"/>
              </a:buClr>
              <a:buSzPts val="1950"/>
              <a:buAutoNum type="arabicPeriod"/>
            </a:pPr>
            <a:r>
              <a:rPr b="1" lang="en" sz="1950">
                <a:solidFill>
                  <a:srgbClr val="EFEFEF"/>
                </a:solidFill>
              </a:rPr>
              <a:t>Divide the cleaned dataset into two </a:t>
            </a:r>
            <a:endParaRPr b="1" sz="1950">
              <a:solidFill>
                <a:srgbClr val="EFEFEF"/>
              </a:solidFill>
            </a:endParaRPr>
          </a:p>
          <a:p>
            <a:pPr indent="-352425" lvl="1" marL="914400" rtl="0" algn="l">
              <a:spcBef>
                <a:spcPts val="0"/>
              </a:spcBef>
              <a:spcAft>
                <a:spcPts val="0"/>
              </a:spcAft>
              <a:buClr>
                <a:srgbClr val="EFEFEF"/>
              </a:buClr>
              <a:buSzPts val="1950"/>
              <a:buAutoNum type="alphaLcPeriod"/>
            </a:pPr>
            <a:r>
              <a:rPr b="1" lang="en" sz="1950">
                <a:solidFill>
                  <a:srgbClr val="EFEFEF"/>
                </a:solidFill>
              </a:rPr>
              <a:t>Dataset with bucketed nominal data (df_w_buckets)</a:t>
            </a:r>
            <a:endParaRPr b="1" sz="1950">
              <a:solidFill>
                <a:srgbClr val="EFEFEF"/>
              </a:solidFill>
            </a:endParaRPr>
          </a:p>
          <a:p>
            <a:pPr indent="-352425" lvl="1" marL="914400" rtl="0" algn="l">
              <a:lnSpc>
                <a:spcPct val="100000"/>
              </a:lnSpc>
              <a:spcBef>
                <a:spcPts val="0"/>
              </a:spcBef>
              <a:spcAft>
                <a:spcPts val="0"/>
              </a:spcAft>
              <a:buClr>
                <a:srgbClr val="EFEFEF"/>
              </a:buClr>
              <a:buSzPts val="1950"/>
              <a:buAutoNum type="alphaLcPeriod"/>
            </a:pPr>
            <a:r>
              <a:rPr b="1" lang="en" sz="1950">
                <a:solidFill>
                  <a:srgbClr val="EFEFEF"/>
                </a:solidFill>
              </a:rPr>
              <a:t>Dataset with numerical data (df_wo_buckets)</a:t>
            </a:r>
            <a:endParaRPr b="1" sz="1250">
              <a:solidFill>
                <a:srgbClr val="FF0000"/>
              </a:solidFill>
            </a:endParaRPr>
          </a:p>
          <a:p>
            <a:pPr indent="-352425" lvl="0" marL="457200" rtl="0" algn="l">
              <a:lnSpc>
                <a:spcPct val="100000"/>
              </a:lnSpc>
              <a:spcBef>
                <a:spcPts val="0"/>
              </a:spcBef>
              <a:spcAft>
                <a:spcPts val="0"/>
              </a:spcAft>
              <a:buClr>
                <a:srgbClr val="EFEFEF"/>
              </a:buClr>
              <a:buSzPts val="1950"/>
              <a:buAutoNum type="arabicPeriod"/>
            </a:pPr>
            <a:r>
              <a:rPr b="1" lang="en" sz="1950">
                <a:solidFill>
                  <a:srgbClr val="EFEFEF"/>
                </a:solidFill>
              </a:rPr>
              <a:t>One-Hot Encode categorical variables (nominal values)</a:t>
            </a:r>
            <a:endParaRPr b="1" sz="1950">
              <a:solidFill>
                <a:srgbClr val="EFEFEF"/>
              </a:solidFill>
            </a:endParaRPr>
          </a:p>
          <a:p>
            <a:pPr indent="-352425" lvl="1" marL="914400" rtl="0" algn="l">
              <a:lnSpc>
                <a:spcPct val="100000"/>
              </a:lnSpc>
              <a:spcBef>
                <a:spcPts val="0"/>
              </a:spcBef>
              <a:spcAft>
                <a:spcPts val="0"/>
              </a:spcAft>
              <a:buClr>
                <a:srgbClr val="EFEFEF"/>
              </a:buClr>
              <a:buSzPts val="1950"/>
              <a:buAutoNum type="alphaLcPeriod"/>
            </a:pPr>
            <a:r>
              <a:rPr b="1" lang="en" sz="1950">
                <a:solidFill>
                  <a:srgbClr val="EFEFEF"/>
                </a:solidFill>
              </a:rPr>
              <a:t>Neural networks require numerical input</a:t>
            </a:r>
            <a:endParaRPr b="1" sz="1950">
              <a:solidFill>
                <a:srgbClr val="EFEFEF"/>
              </a:solidFill>
            </a:endParaRPr>
          </a:p>
          <a:p>
            <a:pPr indent="-352425" lvl="1" marL="914400" rtl="0" algn="l">
              <a:lnSpc>
                <a:spcPct val="115000"/>
              </a:lnSpc>
              <a:spcBef>
                <a:spcPts val="0"/>
              </a:spcBef>
              <a:spcAft>
                <a:spcPts val="0"/>
              </a:spcAft>
              <a:buClr>
                <a:srgbClr val="EFEFEF"/>
              </a:buClr>
              <a:buSzPts val="1950"/>
              <a:buAutoNum type="alphaLcPeriod"/>
            </a:pPr>
            <a:r>
              <a:rPr b="1" lang="en" sz="1950">
                <a:solidFill>
                  <a:srgbClr val="EFEFEF"/>
                </a:solidFill>
              </a:rPr>
              <a:t>Numerical values themselves are already meaningful</a:t>
            </a:r>
            <a:endParaRPr b="1" sz="1950">
              <a:solidFill>
                <a:srgbClr val="EFEFEF"/>
              </a:solidFill>
            </a:endParaRPr>
          </a:p>
          <a:p>
            <a:pPr indent="-352425" lvl="0" marL="457200" rtl="0" algn="l">
              <a:lnSpc>
                <a:spcPct val="100000"/>
              </a:lnSpc>
              <a:spcBef>
                <a:spcPts val="0"/>
              </a:spcBef>
              <a:spcAft>
                <a:spcPts val="0"/>
              </a:spcAft>
              <a:buClr>
                <a:srgbClr val="EFEFEF"/>
              </a:buClr>
              <a:buSzPts val="1950"/>
              <a:buAutoNum type="arabicPeriod"/>
            </a:pPr>
            <a:r>
              <a:rPr b="1" lang="en" sz="1950">
                <a:solidFill>
                  <a:srgbClr val="EFEFEF"/>
                </a:solidFill>
              </a:rPr>
              <a:t>Preprocessing datasets</a:t>
            </a:r>
            <a:endParaRPr b="1" sz="1950">
              <a:solidFill>
                <a:srgbClr val="EFEFEF"/>
              </a:solidFill>
            </a:endParaRPr>
          </a:p>
          <a:p>
            <a:pPr indent="-352425" lvl="1" marL="914400" rtl="0" algn="l">
              <a:lnSpc>
                <a:spcPct val="100000"/>
              </a:lnSpc>
              <a:spcBef>
                <a:spcPts val="0"/>
              </a:spcBef>
              <a:spcAft>
                <a:spcPts val="0"/>
              </a:spcAft>
              <a:buClr>
                <a:srgbClr val="EFEFEF"/>
              </a:buClr>
              <a:buSzPts val="1950"/>
              <a:buAutoNum type="alphaLcPeriod"/>
            </a:pPr>
            <a:r>
              <a:rPr b="1" lang="en" sz="1950">
                <a:solidFill>
                  <a:srgbClr val="EFEFEF"/>
                </a:solidFill>
              </a:rPr>
              <a:t>Merge the encoded dataset to df_w_buckets &amp; df_wo_buckets</a:t>
            </a:r>
            <a:endParaRPr b="1" sz="1950">
              <a:solidFill>
                <a:srgbClr val="EFEFEF"/>
              </a:solidFill>
            </a:endParaRPr>
          </a:p>
          <a:p>
            <a:pPr indent="-352425" lvl="1" marL="914400" rtl="0" algn="l">
              <a:lnSpc>
                <a:spcPct val="100000"/>
              </a:lnSpc>
              <a:spcBef>
                <a:spcPts val="0"/>
              </a:spcBef>
              <a:spcAft>
                <a:spcPts val="0"/>
              </a:spcAft>
              <a:buClr>
                <a:srgbClr val="EFEFEF"/>
              </a:buClr>
              <a:buSzPts val="1950"/>
              <a:buAutoNum type="alphaLcPeriod"/>
            </a:pPr>
            <a:r>
              <a:rPr b="1" lang="en" sz="1950">
                <a:solidFill>
                  <a:srgbClr val="EFEFEF"/>
                </a:solidFill>
              </a:rPr>
              <a:t>Setup target variable (Current_loan_status) and features.</a:t>
            </a:r>
            <a:endParaRPr b="1" sz="1950">
              <a:solidFill>
                <a:srgbClr val="EFEFEF"/>
              </a:solidFill>
            </a:endParaRPr>
          </a:p>
          <a:p>
            <a:pPr indent="-352425" lvl="1" marL="914400" rtl="0" algn="l">
              <a:lnSpc>
                <a:spcPct val="100000"/>
              </a:lnSpc>
              <a:spcBef>
                <a:spcPts val="0"/>
              </a:spcBef>
              <a:spcAft>
                <a:spcPts val="0"/>
              </a:spcAft>
              <a:buClr>
                <a:srgbClr val="EFEFEF"/>
              </a:buClr>
              <a:buSzPts val="1950"/>
              <a:buAutoNum type="alphaLcPeriod"/>
            </a:pPr>
            <a:r>
              <a:rPr b="1" lang="en" sz="1950">
                <a:solidFill>
                  <a:srgbClr val="EFEFEF"/>
                </a:solidFill>
              </a:rPr>
              <a:t>Split the preprocessed data (75% vs. 25%)</a:t>
            </a:r>
            <a:endParaRPr b="1" sz="1950">
              <a:solidFill>
                <a:srgbClr val="EFEFEF"/>
              </a:solidFill>
            </a:endParaRPr>
          </a:p>
          <a:p>
            <a:pPr indent="-352425" lvl="1" marL="914400" rtl="0" algn="l">
              <a:lnSpc>
                <a:spcPct val="100000"/>
              </a:lnSpc>
              <a:spcBef>
                <a:spcPts val="0"/>
              </a:spcBef>
              <a:spcAft>
                <a:spcPts val="0"/>
              </a:spcAft>
              <a:buClr>
                <a:srgbClr val="EFEFEF"/>
              </a:buClr>
              <a:buSzPts val="1950"/>
              <a:buAutoNum type="alphaLcPeriod"/>
            </a:pPr>
            <a:r>
              <a:rPr b="1" lang="en" sz="1950">
                <a:solidFill>
                  <a:srgbClr val="EFEFEF"/>
                </a:solidFill>
              </a:rPr>
              <a:t>Fit and Scale train/test data</a:t>
            </a:r>
            <a:endParaRPr b="1" sz="1950">
              <a:solidFill>
                <a:srgbClr val="EFEFE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9194" l="0" r="7415" t="15197"/>
          <a:stretch/>
        </p:blipFill>
        <p:spPr>
          <a:xfrm>
            <a:off x="0" y="0"/>
            <a:ext cx="9143999" cy="5143500"/>
          </a:xfrm>
          <a:prstGeom prst="rect">
            <a:avLst/>
          </a:prstGeom>
          <a:noFill/>
          <a:ln>
            <a:noFill/>
          </a:ln>
        </p:spPr>
      </p:pic>
      <p:sp>
        <p:nvSpPr>
          <p:cNvPr id="173" name="Google Shape;173;p28"/>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IV. Machine Learning Models (</a:t>
            </a:r>
            <a:r>
              <a:rPr lang="en" sz="2430">
                <a:solidFill>
                  <a:srgbClr val="EFEFEF"/>
                </a:solidFill>
              </a:rPr>
              <a:t>Neural Network</a:t>
            </a:r>
            <a:r>
              <a:rPr lang="en" sz="2630">
                <a:solidFill>
                  <a:srgbClr val="EFEFEF"/>
                </a:solidFill>
              </a:rPr>
              <a:t>)</a:t>
            </a:r>
            <a:endParaRPr sz="570">
              <a:solidFill>
                <a:srgbClr val="EFEFEF"/>
              </a:solidFill>
            </a:endParaRPr>
          </a:p>
        </p:txBody>
      </p:sp>
      <p:sp>
        <p:nvSpPr>
          <p:cNvPr id="174" name="Google Shape;174;p28"/>
          <p:cNvSpPr txBox="1"/>
          <p:nvPr/>
        </p:nvSpPr>
        <p:spPr>
          <a:xfrm>
            <a:off x="182880" y="640080"/>
            <a:ext cx="4297800" cy="4114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00000"/>
              </a:lnSpc>
              <a:spcBef>
                <a:spcPts val="1000"/>
              </a:spcBef>
              <a:spcAft>
                <a:spcPts val="0"/>
              </a:spcAft>
              <a:buNone/>
            </a:pPr>
            <a:r>
              <a:rPr b="1" lang="en" sz="1950">
                <a:solidFill>
                  <a:srgbClr val="EAD1DC"/>
                </a:solidFill>
              </a:rPr>
              <a:t>Model I- III (with df_w_buckets)</a:t>
            </a:r>
            <a:endParaRPr b="1" sz="1950">
              <a:solidFill>
                <a:srgbClr val="EAD1DC"/>
              </a:solidFill>
            </a:endParaRPr>
          </a:p>
          <a:p>
            <a:pPr indent="-352425" lvl="0" marL="457200" rtl="0" algn="l">
              <a:lnSpc>
                <a:spcPct val="100000"/>
              </a:lnSpc>
              <a:spcBef>
                <a:spcPts val="1000"/>
              </a:spcBef>
              <a:spcAft>
                <a:spcPts val="0"/>
              </a:spcAft>
              <a:buClr>
                <a:srgbClr val="EAD1DC"/>
              </a:buClr>
              <a:buSzPts val="1950"/>
              <a:buAutoNum type="arabicPeriod"/>
            </a:pPr>
            <a:r>
              <a:rPr b="1" lang="en" sz="1950">
                <a:solidFill>
                  <a:srgbClr val="EAD1DC"/>
                </a:solidFill>
              </a:rPr>
              <a:t>Model I: </a:t>
            </a:r>
            <a:endParaRPr b="1" sz="1950">
              <a:solidFill>
                <a:srgbClr val="EAD1DC"/>
              </a:solidFill>
            </a:endParaRPr>
          </a:p>
          <a:p>
            <a:pPr indent="-352425" lvl="1" marL="914400" rtl="0" algn="l">
              <a:lnSpc>
                <a:spcPct val="100000"/>
              </a:lnSpc>
              <a:spcBef>
                <a:spcPts val="0"/>
              </a:spcBef>
              <a:spcAft>
                <a:spcPts val="0"/>
              </a:spcAft>
              <a:buClr>
                <a:srgbClr val="EAD1DC"/>
              </a:buClr>
              <a:buSzPts val="1950"/>
              <a:buAutoNum type="alphaLcPeriod"/>
            </a:pPr>
            <a:r>
              <a:rPr b="1" lang="en" sz="1950">
                <a:solidFill>
                  <a:srgbClr val="EAD1DC"/>
                </a:solidFill>
              </a:rPr>
              <a:t>Deep learning</a:t>
            </a:r>
            <a:endParaRPr b="1" sz="1950">
              <a:solidFill>
                <a:srgbClr val="EAD1DC"/>
              </a:solidFill>
            </a:endParaRPr>
          </a:p>
          <a:p>
            <a:pPr indent="-352425" lvl="1" marL="914400" rtl="0" algn="l">
              <a:lnSpc>
                <a:spcPct val="100000"/>
              </a:lnSpc>
              <a:spcBef>
                <a:spcPts val="0"/>
              </a:spcBef>
              <a:spcAft>
                <a:spcPts val="0"/>
              </a:spcAft>
              <a:buClr>
                <a:srgbClr val="EAD1DC"/>
              </a:buClr>
              <a:buSzPts val="1950"/>
              <a:buAutoNum type="alphaLcPeriod"/>
            </a:pPr>
            <a:r>
              <a:rPr b="1" lang="en" sz="1950">
                <a:solidFill>
                  <a:srgbClr val="EAD1DC"/>
                </a:solidFill>
              </a:rPr>
              <a:t>8, 4 data nodes</a:t>
            </a:r>
            <a:endParaRPr b="1" sz="1950">
              <a:solidFill>
                <a:srgbClr val="EAD1DC"/>
              </a:solidFill>
            </a:endParaRPr>
          </a:p>
          <a:p>
            <a:pPr indent="-352425" lvl="1" marL="914400" rtl="0" algn="l">
              <a:lnSpc>
                <a:spcPct val="100000"/>
              </a:lnSpc>
              <a:spcBef>
                <a:spcPts val="0"/>
              </a:spcBef>
              <a:spcAft>
                <a:spcPts val="0"/>
              </a:spcAft>
              <a:buClr>
                <a:srgbClr val="EAD1DC"/>
              </a:buClr>
              <a:buSzPts val="1950"/>
              <a:buAutoNum type="alphaLcPeriod"/>
            </a:pPr>
            <a:r>
              <a:rPr b="1" lang="en" sz="1950">
                <a:solidFill>
                  <a:srgbClr val="EAD1DC"/>
                </a:solidFill>
              </a:rPr>
              <a:t>50 epochs</a:t>
            </a:r>
            <a:endParaRPr b="1" sz="1950">
              <a:solidFill>
                <a:srgbClr val="EAD1DC"/>
              </a:solidFill>
            </a:endParaRPr>
          </a:p>
          <a:p>
            <a:pPr indent="-352425" lvl="1" marL="914400" rtl="0" algn="l">
              <a:lnSpc>
                <a:spcPct val="100000"/>
              </a:lnSpc>
              <a:spcBef>
                <a:spcPts val="0"/>
              </a:spcBef>
              <a:spcAft>
                <a:spcPts val="0"/>
              </a:spcAft>
              <a:buClr>
                <a:srgbClr val="EAD1DC"/>
              </a:buClr>
              <a:buSzPts val="1950"/>
              <a:buAutoNum type="alphaLcPeriod"/>
            </a:pPr>
            <a:r>
              <a:rPr b="1" lang="en" sz="1950">
                <a:solidFill>
                  <a:srgbClr val="EAD1DC"/>
                </a:solidFill>
              </a:rPr>
              <a:t>ReLu, sigmoid (output)</a:t>
            </a:r>
            <a:endParaRPr b="1" sz="1950">
              <a:solidFill>
                <a:srgbClr val="EAD1DC"/>
              </a:solidFill>
            </a:endParaRPr>
          </a:p>
          <a:p>
            <a:pPr indent="-352425" lvl="0" marL="457200" rtl="0" algn="l">
              <a:lnSpc>
                <a:spcPct val="100000"/>
              </a:lnSpc>
              <a:spcBef>
                <a:spcPts val="0"/>
              </a:spcBef>
              <a:spcAft>
                <a:spcPts val="0"/>
              </a:spcAft>
              <a:buClr>
                <a:srgbClr val="EAD1DC"/>
              </a:buClr>
              <a:buSzPts val="1950"/>
              <a:buAutoNum type="arabicPeriod"/>
            </a:pPr>
            <a:r>
              <a:rPr b="1" lang="en" sz="1950">
                <a:solidFill>
                  <a:srgbClr val="EAD1DC"/>
                </a:solidFill>
              </a:rPr>
              <a:t>Model II: </a:t>
            </a:r>
            <a:endParaRPr b="1" sz="1950">
              <a:solidFill>
                <a:srgbClr val="EAD1DC"/>
              </a:solidFill>
            </a:endParaRPr>
          </a:p>
          <a:p>
            <a:pPr indent="-352425" lvl="1" marL="914400" rtl="0" algn="l">
              <a:lnSpc>
                <a:spcPct val="100000"/>
              </a:lnSpc>
              <a:spcBef>
                <a:spcPts val="0"/>
              </a:spcBef>
              <a:spcAft>
                <a:spcPts val="0"/>
              </a:spcAft>
              <a:buClr>
                <a:srgbClr val="EAD1DC"/>
              </a:buClr>
              <a:buSzPts val="1950"/>
              <a:buAutoNum type="alphaLcPeriod"/>
            </a:pPr>
            <a:r>
              <a:rPr b="1" lang="en" sz="1950">
                <a:solidFill>
                  <a:srgbClr val="EAD1DC"/>
                </a:solidFill>
              </a:rPr>
              <a:t>D</a:t>
            </a:r>
            <a:r>
              <a:rPr b="1" lang="en" sz="1950">
                <a:solidFill>
                  <a:srgbClr val="EAD1DC"/>
                </a:solidFill>
              </a:rPr>
              <a:t>eep learning</a:t>
            </a:r>
            <a:endParaRPr b="1" sz="1950">
              <a:solidFill>
                <a:srgbClr val="EAD1DC"/>
              </a:solidFill>
            </a:endParaRPr>
          </a:p>
          <a:p>
            <a:pPr indent="-352425" lvl="1" marL="914400" rtl="0" algn="l">
              <a:lnSpc>
                <a:spcPct val="100000"/>
              </a:lnSpc>
              <a:spcBef>
                <a:spcPts val="0"/>
              </a:spcBef>
              <a:spcAft>
                <a:spcPts val="0"/>
              </a:spcAft>
              <a:buClr>
                <a:srgbClr val="FF0000"/>
              </a:buClr>
              <a:buSzPts val="1950"/>
              <a:buAutoNum type="alphaLcPeriod"/>
            </a:pPr>
            <a:r>
              <a:rPr b="1" lang="en" sz="1950">
                <a:solidFill>
                  <a:srgbClr val="FF0000"/>
                </a:solidFill>
              </a:rPr>
              <a:t>6, 4 data nodes</a:t>
            </a:r>
            <a:endParaRPr b="1" sz="1950">
              <a:solidFill>
                <a:srgbClr val="FF0000"/>
              </a:solidFill>
            </a:endParaRPr>
          </a:p>
          <a:p>
            <a:pPr indent="-352425" lvl="1" marL="914400" rtl="0" algn="l">
              <a:spcBef>
                <a:spcPts val="0"/>
              </a:spcBef>
              <a:spcAft>
                <a:spcPts val="0"/>
              </a:spcAft>
              <a:buClr>
                <a:srgbClr val="EAD1DC"/>
              </a:buClr>
              <a:buSzPts val="1950"/>
              <a:buAutoNum type="alphaLcPeriod"/>
            </a:pPr>
            <a:r>
              <a:rPr b="1" lang="en" sz="1950">
                <a:solidFill>
                  <a:srgbClr val="EAD1DC"/>
                </a:solidFill>
              </a:rPr>
              <a:t>50 epochs</a:t>
            </a:r>
            <a:endParaRPr b="1" sz="1950">
              <a:solidFill>
                <a:srgbClr val="EAD1DC"/>
              </a:solidFill>
            </a:endParaRPr>
          </a:p>
          <a:p>
            <a:pPr indent="-352425" lvl="1" marL="914400" rtl="0" algn="l">
              <a:lnSpc>
                <a:spcPct val="100000"/>
              </a:lnSpc>
              <a:spcBef>
                <a:spcPts val="0"/>
              </a:spcBef>
              <a:spcAft>
                <a:spcPts val="0"/>
              </a:spcAft>
              <a:buClr>
                <a:srgbClr val="EAD1DC"/>
              </a:buClr>
              <a:buSzPts val="1950"/>
              <a:buAutoNum type="alphaLcPeriod"/>
            </a:pPr>
            <a:r>
              <a:rPr b="1" lang="en" sz="1950">
                <a:solidFill>
                  <a:srgbClr val="EAD1DC"/>
                </a:solidFill>
              </a:rPr>
              <a:t>ReLu, sigmoid (output)</a:t>
            </a:r>
            <a:endParaRPr b="1" sz="1950">
              <a:solidFill>
                <a:srgbClr val="EAD1DC"/>
              </a:solidFill>
            </a:endParaRPr>
          </a:p>
          <a:p>
            <a:pPr indent="-352425" lvl="0" marL="457200" rtl="0" algn="l">
              <a:lnSpc>
                <a:spcPct val="100000"/>
              </a:lnSpc>
              <a:spcBef>
                <a:spcPts val="0"/>
              </a:spcBef>
              <a:spcAft>
                <a:spcPts val="0"/>
              </a:spcAft>
              <a:buClr>
                <a:srgbClr val="EAD1DC"/>
              </a:buClr>
              <a:buSzPts val="1950"/>
              <a:buAutoNum type="arabicPeriod"/>
            </a:pPr>
            <a:r>
              <a:rPr b="1" lang="en" sz="1950">
                <a:solidFill>
                  <a:srgbClr val="EAD1DC"/>
                </a:solidFill>
              </a:rPr>
              <a:t>Model III:</a:t>
            </a:r>
            <a:endParaRPr b="1" sz="1950">
              <a:solidFill>
                <a:srgbClr val="EAD1DC"/>
              </a:solidFill>
            </a:endParaRPr>
          </a:p>
          <a:p>
            <a:pPr indent="-352425" lvl="1" marL="914400" rtl="0" algn="l">
              <a:lnSpc>
                <a:spcPct val="100000"/>
              </a:lnSpc>
              <a:spcBef>
                <a:spcPts val="0"/>
              </a:spcBef>
              <a:spcAft>
                <a:spcPts val="0"/>
              </a:spcAft>
              <a:buClr>
                <a:srgbClr val="FF0000"/>
              </a:buClr>
              <a:buSzPts val="1950"/>
              <a:buAutoNum type="alphaLcPeriod"/>
            </a:pPr>
            <a:r>
              <a:rPr b="1" lang="en" sz="1950">
                <a:solidFill>
                  <a:srgbClr val="FF0000"/>
                </a:solidFill>
              </a:rPr>
              <a:t>Neural Network</a:t>
            </a:r>
            <a:endParaRPr b="1" sz="1950">
              <a:solidFill>
                <a:srgbClr val="FF0000"/>
              </a:solidFill>
            </a:endParaRPr>
          </a:p>
          <a:p>
            <a:pPr indent="-352425" lvl="1" marL="914400" rtl="0" algn="l">
              <a:lnSpc>
                <a:spcPct val="100000"/>
              </a:lnSpc>
              <a:spcBef>
                <a:spcPts val="0"/>
              </a:spcBef>
              <a:spcAft>
                <a:spcPts val="0"/>
              </a:spcAft>
              <a:buClr>
                <a:srgbClr val="EAD1DC"/>
              </a:buClr>
              <a:buSzPts val="1950"/>
              <a:buAutoNum type="alphaLcPeriod"/>
            </a:pPr>
            <a:r>
              <a:rPr b="1" lang="en" sz="1950">
                <a:solidFill>
                  <a:srgbClr val="EAD1DC"/>
                </a:solidFill>
              </a:rPr>
              <a:t>8 data nodes</a:t>
            </a:r>
            <a:endParaRPr b="1" sz="1950">
              <a:solidFill>
                <a:srgbClr val="EAD1DC"/>
              </a:solidFill>
            </a:endParaRPr>
          </a:p>
          <a:p>
            <a:pPr indent="-352425" lvl="1" marL="914400" rtl="0" algn="l">
              <a:spcBef>
                <a:spcPts val="0"/>
              </a:spcBef>
              <a:spcAft>
                <a:spcPts val="0"/>
              </a:spcAft>
              <a:buClr>
                <a:srgbClr val="EAD1DC"/>
              </a:buClr>
              <a:buSzPts val="1950"/>
              <a:buAutoNum type="alphaLcPeriod"/>
            </a:pPr>
            <a:r>
              <a:rPr b="1" lang="en" sz="1950">
                <a:solidFill>
                  <a:srgbClr val="EAD1DC"/>
                </a:solidFill>
              </a:rPr>
              <a:t>50 epochs</a:t>
            </a:r>
            <a:endParaRPr b="1" sz="1950">
              <a:solidFill>
                <a:srgbClr val="EAD1DC"/>
              </a:solidFill>
            </a:endParaRPr>
          </a:p>
          <a:p>
            <a:pPr indent="-352425" lvl="1" marL="914400" rtl="0" algn="l">
              <a:lnSpc>
                <a:spcPct val="100000"/>
              </a:lnSpc>
              <a:spcBef>
                <a:spcPts val="0"/>
              </a:spcBef>
              <a:spcAft>
                <a:spcPts val="0"/>
              </a:spcAft>
              <a:buClr>
                <a:srgbClr val="EAD1DC"/>
              </a:buClr>
              <a:buSzPts val="1950"/>
              <a:buAutoNum type="alphaLcPeriod"/>
            </a:pPr>
            <a:r>
              <a:rPr b="1" lang="en" sz="1950">
                <a:solidFill>
                  <a:srgbClr val="EAD1DC"/>
                </a:solidFill>
              </a:rPr>
              <a:t>ReLu, sigmoid (output)</a:t>
            </a:r>
            <a:endParaRPr b="1" sz="1950">
              <a:solidFill>
                <a:srgbClr val="EAD1DC"/>
              </a:solidFill>
            </a:endParaRPr>
          </a:p>
        </p:txBody>
      </p:sp>
      <p:sp>
        <p:nvSpPr>
          <p:cNvPr id="175" name="Google Shape;175;p28"/>
          <p:cNvSpPr txBox="1"/>
          <p:nvPr/>
        </p:nvSpPr>
        <p:spPr>
          <a:xfrm>
            <a:off x="4754880" y="640080"/>
            <a:ext cx="4297800" cy="4114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00000"/>
              </a:lnSpc>
              <a:spcBef>
                <a:spcPts val="1000"/>
              </a:spcBef>
              <a:spcAft>
                <a:spcPts val="0"/>
              </a:spcAft>
              <a:buNone/>
            </a:pPr>
            <a:r>
              <a:rPr b="1" lang="en" sz="1950">
                <a:solidFill>
                  <a:srgbClr val="D9EAD3"/>
                </a:solidFill>
              </a:rPr>
              <a:t>Model IV- VI (with df_wo_buckets)</a:t>
            </a:r>
            <a:endParaRPr b="1" sz="1950">
              <a:solidFill>
                <a:srgbClr val="D9EAD3"/>
              </a:solidFill>
            </a:endParaRPr>
          </a:p>
          <a:p>
            <a:pPr indent="-352425" lvl="0" marL="457200" rtl="0" algn="l">
              <a:lnSpc>
                <a:spcPct val="100000"/>
              </a:lnSpc>
              <a:spcBef>
                <a:spcPts val="1000"/>
              </a:spcBef>
              <a:spcAft>
                <a:spcPts val="0"/>
              </a:spcAft>
              <a:buClr>
                <a:srgbClr val="D9EAD3"/>
              </a:buClr>
              <a:buSzPts val="1950"/>
              <a:buAutoNum type="arabicPeriod"/>
            </a:pPr>
            <a:r>
              <a:rPr b="1" lang="en" sz="1950">
                <a:solidFill>
                  <a:srgbClr val="D9EAD3"/>
                </a:solidFill>
              </a:rPr>
              <a:t>Model IV: </a:t>
            </a:r>
            <a:endParaRPr b="1" sz="1950">
              <a:solidFill>
                <a:srgbClr val="D9EAD3"/>
              </a:solidFill>
            </a:endParaRPr>
          </a:p>
          <a:p>
            <a:pPr indent="-352425" lvl="1" marL="914400" rtl="0" algn="l">
              <a:lnSpc>
                <a:spcPct val="100000"/>
              </a:lnSpc>
              <a:spcBef>
                <a:spcPts val="0"/>
              </a:spcBef>
              <a:spcAft>
                <a:spcPts val="0"/>
              </a:spcAft>
              <a:buClr>
                <a:srgbClr val="D9EAD3"/>
              </a:buClr>
              <a:buSzPts val="1950"/>
              <a:buAutoNum type="alphaLcPeriod"/>
            </a:pPr>
            <a:r>
              <a:rPr b="1" lang="en" sz="1950">
                <a:solidFill>
                  <a:srgbClr val="D9EAD3"/>
                </a:solidFill>
              </a:rPr>
              <a:t>deep learning</a:t>
            </a:r>
            <a:endParaRPr b="1" sz="1950">
              <a:solidFill>
                <a:srgbClr val="D9EAD3"/>
              </a:solidFill>
            </a:endParaRPr>
          </a:p>
          <a:p>
            <a:pPr indent="-352425" lvl="1" marL="914400" rtl="0" algn="l">
              <a:lnSpc>
                <a:spcPct val="100000"/>
              </a:lnSpc>
              <a:spcBef>
                <a:spcPts val="0"/>
              </a:spcBef>
              <a:spcAft>
                <a:spcPts val="0"/>
              </a:spcAft>
              <a:buClr>
                <a:srgbClr val="D9EAD3"/>
              </a:buClr>
              <a:buSzPts val="1950"/>
              <a:buAutoNum type="alphaLcPeriod"/>
            </a:pPr>
            <a:r>
              <a:rPr b="1" lang="en" sz="1950">
                <a:solidFill>
                  <a:srgbClr val="D9EAD3"/>
                </a:solidFill>
              </a:rPr>
              <a:t>8, 4 data nodes</a:t>
            </a:r>
            <a:endParaRPr b="1" sz="1950">
              <a:solidFill>
                <a:srgbClr val="D9EAD3"/>
              </a:solidFill>
            </a:endParaRPr>
          </a:p>
          <a:p>
            <a:pPr indent="-352425" lvl="1" marL="914400" rtl="0" algn="l">
              <a:lnSpc>
                <a:spcPct val="100000"/>
              </a:lnSpc>
              <a:spcBef>
                <a:spcPts val="0"/>
              </a:spcBef>
              <a:spcAft>
                <a:spcPts val="0"/>
              </a:spcAft>
              <a:buClr>
                <a:srgbClr val="D9EAD3"/>
              </a:buClr>
              <a:buSzPts val="1950"/>
              <a:buAutoNum type="alphaLcPeriod"/>
            </a:pPr>
            <a:r>
              <a:rPr b="1" lang="en" sz="1950">
                <a:solidFill>
                  <a:srgbClr val="D9EAD3"/>
                </a:solidFill>
              </a:rPr>
              <a:t>50 epochs</a:t>
            </a:r>
            <a:endParaRPr b="1" sz="1950">
              <a:solidFill>
                <a:srgbClr val="D9EAD3"/>
              </a:solidFill>
            </a:endParaRPr>
          </a:p>
          <a:p>
            <a:pPr indent="-352425" lvl="1" marL="914400" rtl="0" algn="l">
              <a:lnSpc>
                <a:spcPct val="100000"/>
              </a:lnSpc>
              <a:spcBef>
                <a:spcPts val="0"/>
              </a:spcBef>
              <a:spcAft>
                <a:spcPts val="0"/>
              </a:spcAft>
              <a:buClr>
                <a:srgbClr val="D9EAD3"/>
              </a:buClr>
              <a:buSzPts val="1950"/>
              <a:buAutoNum type="alphaLcPeriod"/>
            </a:pPr>
            <a:r>
              <a:rPr b="1" lang="en" sz="1950">
                <a:solidFill>
                  <a:srgbClr val="D9EAD3"/>
                </a:solidFill>
              </a:rPr>
              <a:t>ReLu, sigmoid (output)</a:t>
            </a:r>
            <a:endParaRPr b="1" sz="1950">
              <a:solidFill>
                <a:srgbClr val="D9EAD3"/>
              </a:solidFill>
            </a:endParaRPr>
          </a:p>
          <a:p>
            <a:pPr indent="-352425" lvl="0" marL="457200" rtl="0" algn="l">
              <a:lnSpc>
                <a:spcPct val="100000"/>
              </a:lnSpc>
              <a:spcBef>
                <a:spcPts val="0"/>
              </a:spcBef>
              <a:spcAft>
                <a:spcPts val="0"/>
              </a:spcAft>
              <a:buClr>
                <a:srgbClr val="D9EAD3"/>
              </a:buClr>
              <a:buSzPts val="1950"/>
              <a:buAutoNum type="arabicPeriod"/>
            </a:pPr>
            <a:r>
              <a:rPr b="1" lang="en" sz="1950">
                <a:solidFill>
                  <a:srgbClr val="D9EAD3"/>
                </a:solidFill>
              </a:rPr>
              <a:t>Model V: </a:t>
            </a:r>
            <a:endParaRPr b="1" sz="1950">
              <a:solidFill>
                <a:srgbClr val="D9EAD3"/>
              </a:solidFill>
            </a:endParaRPr>
          </a:p>
          <a:p>
            <a:pPr indent="-352425" lvl="1" marL="914400" rtl="0" algn="l">
              <a:lnSpc>
                <a:spcPct val="100000"/>
              </a:lnSpc>
              <a:spcBef>
                <a:spcPts val="0"/>
              </a:spcBef>
              <a:spcAft>
                <a:spcPts val="0"/>
              </a:spcAft>
              <a:buClr>
                <a:srgbClr val="D9EAD3"/>
              </a:buClr>
              <a:buSzPts val="1950"/>
              <a:buAutoNum type="alphaLcPeriod"/>
            </a:pPr>
            <a:r>
              <a:rPr b="1" lang="en" sz="1950">
                <a:solidFill>
                  <a:srgbClr val="D9EAD3"/>
                </a:solidFill>
              </a:rPr>
              <a:t>deep learning</a:t>
            </a:r>
            <a:endParaRPr b="1" sz="1950">
              <a:solidFill>
                <a:srgbClr val="D9EAD3"/>
              </a:solidFill>
            </a:endParaRPr>
          </a:p>
          <a:p>
            <a:pPr indent="-352425" lvl="1" marL="914400" rtl="0" algn="l">
              <a:lnSpc>
                <a:spcPct val="100000"/>
              </a:lnSpc>
              <a:spcBef>
                <a:spcPts val="0"/>
              </a:spcBef>
              <a:spcAft>
                <a:spcPts val="0"/>
              </a:spcAft>
              <a:buClr>
                <a:srgbClr val="00FF00"/>
              </a:buClr>
              <a:buSzPts val="1950"/>
              <a:buAutoNum type="alphaLcPeriod"/>
            </a:pPr>
            <a:r>
              <a:rPr b="1" lang="en" sz="1950">
                <a:solidFill>
                  <a:srgbClr val="00FF00"/>
                </a:solidFill>
              </a:rPr>
              <a:t>6, 4 data nodes</a:t>
            </a:r>
            <a:endParaRPr b="1" sz="1950">
              <a:solidFill>
                <a:srgbClr val="00FF00"/>
              </a:solidFill>
            </a:endParaRPr>
          </a:p>
          <a:p>
            <a:pPr indent="-352425" lvl="1" marL="914400" rtl="0" algn="l">
              <a:spcBef>
                <a:spcPts val="0"/>
              </a:spcBef>
              <a:spcAft>
                <a:spcPts val="0"/>
              </a:spcAft>
              <a:buClr>
                <a:srgbClr val="D9EAD3"/>
              </a:buClr>
              <a:buSzPts val="1950"/>
              <a:buAutoNum type="alphaLcPeriod"/>
            </a:pPr>
            <a:r>
              <a:rPr b="1" lang="en" sz="1950">
                <a:solidFill>
                  <a:srgbClr val="D9EAD3"/>
                </a:solidFill>
              </a:rPr>
              <a:t>50 epochs</a:t>
            </a:r>
            <a:endParaRPr b="1" sz="1950">
              <a:solidFill>
                <a:srgbClr val="D9EAD3"/>
              </a:solidFill>
            </a:endParaRPr>
          </a:p>
          <a:p>
            <a:pPr indent="-352425" lvl="1" marL="914400" rtl="0" algn="l">
              <a:lnSpc>
                <a:spcPct val="100000"/>
              </a:lnSpc>
              <a:spcBef>
                <a:spcPts val="0"/>
              </a:spcBef>
              <a:spcAft>
                <a:spcPts val="0"/>
              </a:spcAft>
              <a:buClr>
                <a:srgbClr val="D9EAD3"/>
              </a:buClr>
              <a:buSzPts val="1950"/>
              <a:buAutoNum type="alphaLcPeriod"/>
            </a:pPr>
            <a:r>
              <a:rPr b="1" lang="en" sz="1950">
                <a:solidFill>
                  <a:srgbClr val="D9EAD3"/>
                </a:solidFill>
              </a:rPr>
              <a:t>ReLu, sigmoid (output)</a:t>
            </a:r>
            <a:endParaRPr b="1" sz="1950">
              <a:solidFill>
                <a:srgbClr val="D9EAD3"/>
              </a:solidFill>
            </a:endParaRPr>
          </a:p>
          <a:p>
            <a:pPr indent="-352425" lvl="0" marL="457200" rtl="0" algn="l">
              <a:lnSpc>
                <a:spcPct val="100000"/>
              </a:lnSpc>
              <a:spcBef>
                <a:spcPts val="0"/>
              </a:spcBef>
              <a:spcAft>
                <a:spcPts val="0"/>
              </a:spcAft>
              <a:buClr>
                <a:srgbClr val="D9EAD3"/>
              </a:buClr>
              <a:buSzPts val="1950"/>
              <a:buAutoNum type="arabicPeriod"/>
            </a:pPr>
            <a:r>
              <a:rPr b="1" lang="en" sz="1950">
                <a:solidFill>
                  <a:srgbClr val="D9EAD3"/>
                </a:solidFill>
              </a:rPr>
              <a:t>Model VI:</a:t>
            </a:r>
            <a:endParaRPr b="1" sz="1950">
              <a:solidFill>
                <a:srgbClr val="D9EAD3"/>
              </a:solidFill>
            </a:endParaRPr>
          </a:p>
          <a:p>
            <a:pPr indent="-352425" lvl="1" marL="914400" rtl="0" algn="l">
              <a:lnSpc>
                <a:spcPct val="100000"/>
              </a:lnSpc>
              <a:spcBef>
                <a:spcPts val="0"/>
              </a:spcBef>
              <a:spcAft>
                <a:spcPts val="0"/>
              </a:spcAft>
              <a:buClr>
                <a:srgbClr val="00FF00"/>
              </a:buClr>
              <a:buSzPts val="1950"/>
              <a:buAutoNum type="alphaLcPeriod"/>
            </a:pPr>
            <a:r>
              <a:rPr b="1" lang="en" sz="1950">
                <a:solidFill>
                  <a:srgbClr val="00FF00"/>
                </a:solidFill>
              </a:rPr>
              <a:t>Neural Network</a:t>
            </a:r>
            <a:endParaRPr b="1" sz="1950">
              <a:solidFill>
                <a:srgbClr val="00FF00"/>
              </a:solidFill>
            </a:endParaRPr>
          </a:p>
          <a:p>
            <a:pPr indent="-352425" lvl="1" marL="914400" rtl="0" algn="l">
              <a:lnSpc>
                <a:spcPct val="100000"/>
              </a:lnSpc>
              <a:spcBef>
                <a:spcPts val="0"/>
              </a:spcBef>
              <a:spcAft>
                <a:spcPts val="0"/>
              </a:spcAft>
              <a:buClr>
                <a:srgbClr val="D9EAD3"/>
              </a:buClr>
              <a:buSzPts val="1950"/>
              <a:buAutoNum type="alphaLcPeriod"/>
            </a:pPr>
            <a:r>
              <a:rPr b="1" lang="en" sz="1950">
                <a:solidFill>
                  <a:srgbClr val="D9EAD3"/>
                </a:solidFill>
              </a:rPr>
              <a:t>8 data nodes</a:t>
            </a:r>
            <a:endParaRPr b="1" sz="1950">
              <a:solidFill>
                <a:srgbClr val="D9EAD3"/>
              </a:solidFill>
            </a:endParaRPr>
          </a:p>
          <a:p>
            <a:pPr indent="-352425" lvl="1" marL="914400" rtl="0" algn="l">
              <a:spcBef>
                <a:spcPts val="0"/>
              </a:spcBef>
              <a:spcAft>
                <a:spcPts val="0"/>
              </a:spcAft>
              <a:buClr>
                <a:srgbClr val="D9EAD3"/>
              </a:buClr>
              <a:buSzPts val="1950"/>
              <a:buAutoNum type="alphaLcPeriod"/>
            </a:pPr>
            <a:r>
              <a:rPr b="1" lang="en" sz="1950">
                <a:solidFill>
                  <a:srgbClr val="D9EAD3"/>
                </a:solidFill>
              </a:rPr>
              <a:t>50 epochs</a:t>
            </a:r>
            <a:endParaRPr b="1" sz="1950">
              <a:solidFill>
                <a:srgbClr val="D9EAD3"/>
              </a:solidFill>
            </a:endParaRPr>
          </a:p>
          <a:p>
            <a:pPr indent="-352425" lvl="1" marL="914400" rtl="0" algn="l">
              <a:lnSpc>
                <a:spcPct val="100000"/>
              </a:lnSpc>
              <a:spcBef>
                <a:spcPts val="0"/>
              </a:spcBef>
              <a:spcAft>
                <a:spcPts val="0"/>
              </a:spcAft>
              <a:buClr>
                <a:srgbClr val="D9EAD3"/>
              </a:buClr>
              <a:buSzPts val="1950"/>
              <a:buAutoNum type="alphaLcPeriod"/>
            </a:pPr>
            <a:r>
              <a:rPr b="1" lang="en" sz="1950">
                <a:solidFill>
                  <a:srgbClr val="D9EAD3"/>
                </a:solidFill>
              </a:rPr>
              <a:t>ReLu, sigmoid (output)</a:t>
            </a:r>
            <a:endParaRPr b="1" sz="1950">
              <a:solidFill>
                <a:srgbClr val="D9EAD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9"/>
          <p:cNvPicPr preferRelativeResize="0"/>
          <p:nvPr/>
        </p:nvPicPr>
        <p:blipFill rotWithShape="1">
          <a:blip r:embed="rId3">
            <a:alphaModFix/>
          </a:blip>
          <a:srcRect b="9194" l="0" r="7415" t="15197"/>
          <a:stretch/>
        </p:blipFill>
        <p:spPr>
          <a:xfrm>
            <a:off x="0" y="0"/>
            <a:ext cx="9143999" cy="5143500"/>
          </a:xfrm>
          <a:prstGeom prst="rect">
            <a:avLst/>
          </a:prstGeom>
          <a:noFill/>
          <a:ln>
            <a:noFill/>
          </a:ln>
        </p:spPr>
      </p:pic>
      <p:sp>
        <p:nvSpPr>
          <p:cNvPr id="181" name="Google Shape;181;p29"/>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IV. Machine Learning Models (</a:t>
            </a:r>
            <a:r>
              <a:rPr lang="en" sz="2430">
                <a:solidFill>
                  <a:srgbClr val="EFEFEF"/>
                </a:solidFill>
              </a:rPr>
              <a:t>Neural Network</a:t>
            </a:r>
            <a:r>
              <a:rPr lang="en" sz="2630">
                <a:solidFill>
                  <a:srgbClr val="EFEFEF"/>
                </a:solidFill>
              </a:rPr>
              <a:t>)</a:t>
            </a:r>
            <a:endParaRPr sz="570">
              <a:solidFill>
                <a:srgbClr val="EFEFEF"/>
              </a:solidFill>
            </a:endParaRPr>
          </a:p>
        </p:txBody>
      </p:sp>
      <p:grpSp>
        <p:nvGrpSpPr>
          <p:cNvPr id="182" name="Google Shape;182;p29"/>
          <p:cNvGrpSpPr/>
          <p:nvPr/>
        </p:nvGrpSpPr>
        <p:grpSpPr>
          <a:xfrm>
            <a:off x="457200" y="704225"/>
            <a:ext cx="8229600" cy="4008225"/>
            <a:chOff x="457200" y="704225"/>
            <a:chExt cx="8229600" cy="4008225"/>
          </a:xfrm>
        </p:grpSpPr>
        <p:pic>
          <p:nvPicPr>
            <p:cNvPr id="183" name="Google Shape;183;p29"/>
            <p:cNvPicPr preferRelativeResize="0"/>
            <p:nvPr/>
          </p:nvPicPr>
          <p:blipFill>
            <a:blip r:embed="rId4">
              <a:alphaModFix/>
            </a:blip>
            <a:stretch>
              <a:fillRect/>
            </a:stretch>
          </p:blipFill>
          <p:spPr>
            <a:xfrm>
              <a:off x="457200" y="704225"/>
              <a:ext cx="2743200" cy="1828800"/>
            </a:xfrm>
            <a:prstGeom prst="rect">
              <a:avLst/>
            </a:prstGeom>
            <a:noFill/>
            <a:ln>
              <a:noFill/>
            </a:ln>
          </p:spPr>
        </p:pic>
        <p:pic>
          <p:nvPicPr>
            <p:cNvPr id="184" name="Google Shape;184;p29"/>
            <p:cNvPicPr preferRelativeResize="0"/>
            <p:nvPr/>
          </p:nvPicPr>
          <p:blipFill>
            <a:blip r:embed="rId5">
              <a:alphaModFix/>
            </a:blip>
            <a:stretch>
              <a:fillRect/>
            </a:stretch>
          </p:blipFill>
          <p:spPr>
            <a:xfrm>
              <a:off x="3200400" y="704225"/>
              <a:ext cx="2743200" cy="1828800"/>
            </a:xfrm>
            <a:prstGeom prst="rect">
              <a:avLst/>
            </a:prstGeom>
            <a:noFill/>
            <a:ln>
              <a:noFill/>
            </a:ln>
          </p:spPr>
        </p:pic>
        <p:pic>
          <p:nvPicPr>
            <p:cNvPr id="185" name="Google Shape;185;p29"/>
            <p:cNvPicPr preferRelativeResize="0"/>
            <p:nvPr/>
          </p:nvPicPr>
          <p:blipFill>
            <a:blip r:embed="rId6">
              <a:alphaModFix/>
            </a:blip>
            <a:stretch>
              <a:fillRect/>
            </a:stretch>
          </p:blipFill>
          <p:spPr>
            <a:xfrm>
              <a:off x="5943600" y="704225"/>
              <a:ext cx="2743200" cy="1828800"/>
            </a:xfrm>
            <a:prstGeom prst="rect">
              <a:avLst/>
            </a:prstGeom>
            <a:noFill/>
            <a:ln>
              <a:noFill/>
            </a:ln>
          </p:spPr>
        </p:pic>
        <p:pic>
          <p:nvPicPr>
            <p:cNvPr id="186" name="Google Shape;186;p29"/>
            <p:cNvPicPr preferRelativeResize="0"/>
            <p:nvPr/>
          </p:nvPicPr>
          <p:blipFill>
            <a:blip r:embed="rId7">
              <a:alphaModFix/>
            </a:blip>
            <a:stretch>
              <a:fillRect/>
            </a:stretch>
          </p:blipFill>
          <p:spPr>
            <a:xfrm>
              <a:off x="457200" y="2883650"/>
              <a:ext cx="2743200" cy="1828800"/>
            </a:xfrm>
            <a:prstGeom prst="rect">
              <a:avLst/>
            </a:prstGeom>
            <a:noFill/>
            <a:ln>
              <a:noFill/>
            </a:ln>
          </p:spPr>
        </p:pic>
        <p:pic>
          <p:nvPicPr>
            <p:cNvPr id="187" name="Google Shape;187;p29"/>
            <p:cNvPicPr preferRelativeResize="0"/>
            <p:nvPr/>
          </p:nvPicPr>
          <p:blipFill>
            <a:blip r:embed="rId8">
              <a:alphaModFix/>
            </a:blip>
            <a:stretch>
              <a:fillRect/>
            </a:stretch>
          </p:blipFill>
          <p:spPr>
            <a:xfrm>
              <a:off x="3200400" y="2883650"/>
              <a:ext cx="2743200" cy="1828800"/>
            </a:xfrm>
            <a:prstGeom prst="rect">
              <a:avLst/>
            </a:prstGeom>
            <a:noFill/>
            <a:ln>
              <a:noFill/>
            </a:ln>
          </p:spPr>
        </p:pic>
        <p:pic>
          <p:nvPicPr>
            <p:cNvPr id="188" name="Google Shape;188;p29"/>
            <p:cNvPicPr preferRelativeResize="0"/>
            <p:nvPr/>
          </p:nvPicPr>
          <p:blipFill>
            <a:blip r:embed="rId9">
              <a:alphaModFix/>
            </a:blip>
            <a:stretch>
              <a:fillRect/>
            </a:stretch>
          </p:blipFill>
          <p:spPr>
            <a:xfrm>
              <a:off x="5943600" y="2883650"/>
              <a:ext cx="2743200" cy="1828800"/>
            </a:xfrm>
            <a:prstGeom prst="rect">
              <a:avLst/>
            </a:prstGeom>
            <a:noFill/>
            <a:ln>
              <a:noFill/>
            </a:ln>
          </p:spPr>
        </p:pic>
      </p:grpSp>
      <p:grpSp>
        <p:nvGrpSpPr>
          <p:cNvPr id="189" name="Google Shape;189;p29"/>
          <p:cNvGrpSpPr/>
          <p:nvPr/>
        </p:nvGrpSpPr>
        <p:grpSpPr>
          <a:xfrm>
            <a:off x="1143000" y="1280160"/>
            <a:ext cx="6858000" cy="2834700"/>
            <a:chOff x="1143000" y="1280160"/>
            <a:chExt cx="6858000" cy="2834700"/>
          </a:xfrm>
        </p:grpSpPr>
        <p:sp>
          <p:nvSpPr>
            <p:cNvPr id="190" name="Google Shape;190;p29"/>
            <p:cNvSpPr txBox="1"/>
            <p:nvPr/>
          </p:nvSpPr>
          <p:spPr>
            <a:xfrm>
              <a:off x="1143000" y="1280160"/>
              <a:ext cx="1371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Loss: 0.106</a:t>
              </a:r>
              <a:endParaRPr sz="1200">
                <a:solidFill>
                  <a:schemeClr val="dk2"/>
                </a:solidFill>
              </a:endParaRPr>
            </a:p>
            <a:p>
              <a:pPr indent="0" lvl="0" marL="0" rtl="0" algn="l">
                <a:spcBef>
                  <a:spcPts val="0"/>
                </a:spcBef>
                <a:spcAft>
                  <a:spcPts val="0"/>
                </a:spcAft>
                <a:buNone/>
              </a:pPr>
              <a:r>
                <a:rPr lang="en" sz="1200">
                  <a:solidFill>
                    <a:schemeClr val="dk2"/>
                  </a:solidFill>
                </a:rPr>
                <a:t>Accuracy: 0.957</a:t>
              </a:r>
              <a:endParaRPr sz="1200">
                <a:solidFill>
                  <a:schemeClr val="dk2"/>
                </a:solidFill>
              </a:endParaRPr>
            </a:p>
          </p:txBody>
        </p:sp>
        <p:sp>
          <p:nvSpPr>
            <p:cNvPr id="191" name="Google Shape;191;p29"/>
            <p:cNvSpPr txBox="1"/>
            <p:nvPr/>
          </p:nvSpPr>
          <p:spPr>
            <a:xfrm>
              <a:off x="3886200" y="1280160"/>
              <a:ext cx="1371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Loss: 0.112</a:t>
              </a:r>
              <a:endParaRPr sz="1200">
                <a:solidFill>
                  <a:schemeClr val="dk2"/>
                </a:solidFill>
              </a:endParaRPr>
            </a:p>
            <a:p>
              <a:pPr indent="0" lvl="0" marL="0" rtl="0" algn="l">
                <a:spcBef>
                  <a:spcPts val="0"/>
                </a:spcBef>
                <a:spcAft>
                  <a:spcPts val="0"/>
                </a:spcAft>
                <a:buNone/>
              </a:pPr>
              <a:r>
                <a:rPr lang="en" sz="1200">
                  <a:solidFill>
                    <a:schemeClr val="dk2"/>
                  </a:solidFill>
                </a:rPr>
                <a:t>Accuracy: 0.956</a:t>
              </a:r>
              <a:endParaRPr sz="1200">
                <a:solidFill>
                  <a:schemeClr val="dk2"/>
                </a:solidFill>
              </a:endParaRPr>
            </a:p>
          </p:txBody>
        </p:sp>
        <p:sp>
          <p:nvSpPr>
            <p:cNvPr id="192" name="Google Shape;192;p29"/>
            <p:cNvSpPr txBox="1"/>
            <p:nvPr/>
          </p:nvSpPr>
          <p:spPr>
            <a:xfrm>
              <a:off x="6629400" y="1280160"/>
              <a:ext cx="1371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Loss: 0.111</a:t>
              </a:r>
              <a:endParaRPr sz="1200">
                <a:solidFill>
                  <a:schemeClr val="dk2"/>
                </a:solidFill>
              </a:endParaRPr>
            </a:p>
            <a:p>
              <a:pPr indent="0" lvl="0" marL="0" rtl="0" algn="l">
                <a:spcBef>
                  <a:spcPts val="0"/>
                </a:spcBef>
                <a:spcAft>
                  <a:spcPts val="0"/>
                </a:spcAft>
                <a:buNone/>
              </a:pPr>
              <a:r>
                <a:rPr lang="en" sz="1200">
                  <a:solidFill>
                    <a:schemeClr val="dk2"/>
                  </a:solidFill>
                </a:rPr>
                <a:t>Accuracy: 0.962</a:t>
              </a:r>
              <a:endParaRPr sz="1200">
                <a:solidFill>
                  <a:schemeClr val="dk2"/>
                </a:solidFill>
              </a:endParaRPr>
            </a:p>
          </p:txBody>
        </p:sp>
        <p:sp>
          <p:nvSpPr>
            <p:cNvPr id="193" name="Google Shape;193;p29"/>
            <p:cNvSpPr txBox="1"/>
            <p:nvPr/>
          </p:nvSpPr>
          <p:spPr>
            <a:xfrm>
              <a:off x="1143000" y="3566160"/>
              <a:ext cx="1371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Loss: 0.149</a:t>
              </a:r>
              <a:endParaRPr sz="1200">
                <a:solidFill>
                  <a:schemeClr val="dk2"/>
                </a:solidFill>
              </a:endParaRPr>
            </a:p>
            <a:p>
              <a:pPr indent="0" lvl="0" marL="0" rtl="0" algn="l">
                <a:spcBef>
                  <a:spcPts val="0"/>
                </a:spcBef>
                <a:spcAft>
                  <a:spcPts val="0"/>
                </a:spcAft>
                <a:buNone/>
              </a:pPr>
              <a:r>
                <a:rPr lang="en" sz="1200">
                  <a:solidFill>
                    <a:schemeClr val="dk2"/>
                  </a:solidFill>
                </a:rPr>
                <a:t>Accuracy: 0.930</a:t>
              </a:r>
              <a:endParaRPr sz="1200">
                <a:solidFill>
                  <a:schemeClr val="dk2"/>
                </a:solidFill>
              </a:endParaRPr>
            </a:p>
          </p:txBody>
        </p:sp>
        <p:sp>
          <p:nvSpPr>
            <p:cNvPr id="194" name="Google Shape;194;p29"/>
            <p:cNvSpPr txBox="1"/>
            <p:nvPr/>
          </p:nvSpPr>
          <p:spPr>
            <a:xfrm>
              <a:off x="3886200" y="3566160"/>
              <a:ext cx="1371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Loss: 0.148</a:t>
              </a:r>
              <a:endParaRPr sz="1200">
                <a:solidFill>
                  <a:schemeClr val="dk2"/>
                </a:solidFill>
              </a:endParaRPr>
            </a:p>
            <a:p>
              <a:pPr indent="0" lvl="0" marL="0" rtl="0" algn="l">
                <a:spcBef>
                  <a:spcPts val="0"/>
                </a:spcBef>
                <a:spcAft>
                  <a:spcPts val="0"/>
                </a:spcAft>
                <a:buNone/>
              </a:pPr>
              <a:r>
                <a:rPr lang="en" sz="1200">
                  <a:solidFill>
                    <a:schemeClr val="dk2"/>
                  </a:solidFill>
                </a:rPr>
                <a:t>Accuracy: 0.931</a:t>
              </a:r>
              <a:endParaRPr sz="1200">
                <a:solidFill>
                  <a:schemeClr val="dk2"/>
                </a:solidFill>
              </a:endParaRPr>
            </a:p>
          </p:txBody>
        </p:sp>
        <p:sp>
          <p:nvSpPr>
            <p:cNvPr id="195" name="Google Shape;195;p29"/>
            <p:cNvSpPr txBox="1"/>
            <p:nvPr/>
          </p:nvSpPr>
          <p:spPr>
            <a:xfrm>
              <a:off x="6629400" y="3566160"/>
              <a:ext cx="1371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Loss: 0.144</a:t>
              </a:r>
              <a:endParaRPr sz="1200">
                <a:solidFill>
                  <a:schemeClr val="dk2"/>
                </a:solidFill>
              </a:endParaRPr>
            </a:p>
            <a:p>
              <a:pPr indent="0" lvl="0" marL="0" rtl="0" algn="l">
                <a:spcBef>
                  <a:spcPts val="0"/>
                </a:spcBef>
                <a:spcAft>
                  <a:spcPts val="0"/>
                </a:spcAft>
                <a:buNone/>
              </a:pPr>
              <a:r>
                <a:rPr lang="en" sz="1200">
                  <a:solidFill>
                    <a:schemeClr val="dk2"/>
                  </a:solidFill>
                </a:rPr>
                <a:t>Accuracy: 0.932</a:t>
              </a:r>
              <a:endParaRPr sz="1200">
                <a:solidFill>
                  <a:schemeClr val="dk2"/>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0"/>
          <p:cNvPicPr preferRelativeResize="0"/>
          <p:nvPr/>
        </p:nvPicPr>
        <p:blipFill>
          <a:blip r:embed="rId3">
            <a:alphaModFix/>
          </a:blip>
          <a:stretch>
            <a:fillRect/>
          </a:stretch>
        </p:blipFill>
        <p:spPr>
          <a:xfrm>
            <a:off x="0" y="9525"/>
            <a:ext cx="9144000" cy="5124450"/>
          </a:xfrm>
          <a:prstGeom prst="rect">
            <a:avLst/>
          </a:prstGeom>
          <a:noFill/>
          <a:ln>
            <a:noFill/>
          </a:ln>
        </p:spPr>
      </p:pic>
      <p:sp>
        <p:nvSpPr>
          <p:cNvPr id="201" name="Google Shape;201;p30"/>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V. Conclusion</a:t>
            </a:r>
            <a:endParaRPr sz="570">
              <a:solidFill>
                <a:srgbClr val="EFEFEF"/>
              </a:solidFill>
            </a:endParaRPr>
          </a:p>
        </p:txBody>
      </p:sp>
      <p:sp>
        <p:nvSpPr>
          <p:cNvPr id="202" name="Google Shape;202;p30"/>
          <p:cNvSpPr txBox="1"/>
          <p:nvPr/>
        </p:nvSpPr>
        <p:spPr>
          <a:xfrm>
            <a:off x="182880" y="600225"/>
            <a:ext cx="8448900" cy="828600"/>
          </a:xfrm>
          <a:prstGeom prst="rect">
            <a:avLst/>
          </a:prstGeom>
          <a:noFill/>
          <a:ln>
            <a:noFill/>
          </a:ln>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rPr b="1" lang="en" sz="1950">
                <a:solidFill>
                  <a:srgbClr val="EFEFEF"/>
                </a:solidFill>
              </a:rPr>
              <a:t>All models achieved over 93% accuracy, with the </a:t>
            </a:r>
            <a:r>
              <a:rPr b="1" lang="en" sz="1950">
                <a:solidFill>
                  <a:srgbClr val="FFFF00"/>
                </a:solidFill>
              </a:rPr>
              <a:t>Random Forest</a:t>
            </a:r>
            <a:r>
              <a:rPr b="1" lang="en" sz="1950">
                <a:solidFill>
                  <a:srgbClr val="EFEFEF"/>
                </a:solidFill>
              </a:rPr>
              <a:t> model slightly outperforming others. </a:t>
            </a:r>
            <a:endParaRPr b="1" sz="1950">
              <a:solidFill>
                <a:srgbClr val="EFEFEF"/>
              </a:solidFill>
            </a:endParaRPr>
          </a:p>
        </p:txBody>
      </p:sp>
      <p:graphicFrame>
        <p:nvGraphicFramePr>
          <p:cNvPr id="203" name="Google Shape;203;p30"/>
          <p:cNvGraphicFramePr/>
          <p:nvPr/>
        </p:nvGraphicFramePr>
        <p:xfrm>
          <a:off x="182880" y="1535550"/>
          <a:ext cx="3000000" cy="3000000"/>
        </p:xfrm>
        <a:graphic>
          <a:graphicData uri="http://schemas.openxmlformats.org/drawingml/2006/table">
            <a:tbl>
              <a:tblPr>
                <a:noFill/>
                <a:tableStyleId>{067BF2A9-06FB-4A66-A706-B44EB8904476}</a:tableStyleId>
              </a:tblPr>
              <a:tblGrid>
                <a:gridCol w="2716750"/>
                <a:gridCol w="2716750"/>
              </a:tblGrid>
              <a:tr h="381000">
                <a:tc>
                  <a:txBody>
                    <a:bodyPr/>
                    <a:lstStyle/>
                    <a:p>
                      <a:pPr indent="0" lvl="0" marL="0" rtl="0" algn="l">
                        <a:spcBef>
                          <a:spcPts val="0"/>
                        </a:spcBef>
                        <a:spcAft>
                          <a:spcPts val="0"/>
                        </a:spcAft>
                        <a:buNone/>
                      </a:pPr>
                      <a:r>
                        <a:rPr b="1" lang="en">
                          <a:solidFill>
                            <a:srgbClr val="EFEFEF"/>
                          </a:solidFill>
                        </a:rPr>
                        <a:t>MODEL</a:t>
                      </a:r>
                      <a:endParaRPr b="1">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EFEFEF"/>
                          </a:solidFill>
                        </a:rPr>
                        <a:t>Accuracy</a:t>
                      </a:r>
                      <a:endParaRPr b="1">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rgbClr val="EFEFEF"/>
                          </a:solidFill>
                        </a:rPr>
                        <a:t>Logistic Regression</a:t>
                      </a:r>
                      <a:endParaRPr b="1">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rPr>
                        <a:t>95%</a:t>
                      </a:r>
                      <a:endParaRPr>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rgbClr val="EFEFEF"/>
                          </a:solidFill>
                        </a:rPr>
                        <a:t>Decision Tree</a:t>
                      </a:r>
                      <a:endParaRPr b="1">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rPr>
                        <a:t>96%</a:t>
                      </a:r>
                      <a:endParaRPr>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rgbClr val="FFFF00"/>
                          </a:solidFill>
                        </a:rPr>
                        <a:t>Random Forest</a:t>
                      </a:r>
                      <a:endParaRPr b="1">
                        <a:solidFill>
                          <a:srgbClr val="FFFF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FF00"/>
                          </a:solidFill>
                        </a:rPr>
                        <a:t>97%</a:t>
                      </a:r>
                      <a:endParaRPr b="1">
                        <a:solidFill>
                          <a:srgbClr val="FFFF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rgbClr val="EFEFEF"/>
                          </a:solidFill>
                        </a:rPr>
                        <a:t>Neural Network</a:t>
                      </a:r>
                      <a:endParaRPr b="1">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rPr>
                        <a:t>93.1%</a:t>
                      </a:r>
                      <a:endParaRPr>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60525">
                <a:tc>
                  <a:txBody>
                    <a:bodyPr/>
                    <a:lstStyle/>
                    <a:p>
                      <a:pPr indent="0" lvl="0" marL="0" rtl="0" algn="l">
                        <a:spcBef>
                          <a:spcPts val="0"/>
                        </a:spcBef>
                        <a:spcAft>
                          <a:spcPts val="0"/>
                        </a:spcAft>
                        <a:buNone/>
                      </a:pPr>
                      <a:r>
                        <a:rPr b="1" lang="en">
                          <a:solidFill>
                            <a:srgbClr val="EFEFEF"/>
                          </a:solidFill>
                        </a:rPr>
                        <a:t>Deep Learning (DNN)</a:t>
                      </a:r>
                      <a:endParaRPr b="1">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EFEFEF"/>
                          </a:solidFill>
                        </a:rPr>
                        <a:t>95.8%</a:t>
                      </a:r>
                      <a:endParaRPr>
                        <a:solidFill>
                          <a:srgbClr val="EFEFEF"/>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04" name="Google Shape;204;p30"/>
          <p:cNvSpPr txBox="1"/>
          <p:nvPr/>
        </p:nvSpPr>
        <p:spPr>
          <a:xfrm>
            <a:off x="213305" y="4019475"/>
            <a:ext cx="8717400" cy="992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750">
                <a:solidFill>
                  <a:srgbClr val="EFEFEF"/>
                </a:solidFill>
              </a:rPr>
              <a:t>The results indicate that the models are well-suited for real-world applications, especially in the context of loan status prediction, with the potential to assist in decision-making and risk management in the lending process.</a:t>
            </a:r>
            <a:endParaRPr b="1" sz="1750">
              <a:solidFill>
                <a:srgbClr val="EFEFE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1"/>
          <p:cNvPicPr preferRelativeResize="0"/>
          <p:nvPr/>
        </p:nvPicPr>
        <p:blipFill>
          <a:blip r:embed="rId3">
            <a:alphaModFix/>
          </a:blip>
          <a:stretch>
            <a:fillRect/>
          </a:stretch>
        </p:blipFill>
        <p:spPr>
          <a:xfrm>
            <a:off x="0" y="9525"/>
            <a:ext cx="9144000" cy="5124450"/>
          </a:xfrm>
          <a:prstGeom prst="rect">
            <a:avLst/>
          </a:prstGeom>
          <a:noFill/>
          <a:ln>
            <a:noFill/>
          </a:ln>
        </p:spPr>
      </p:pic>
      <p:sp>
        <p:nvSpPr>
          <p:cNvPr id="210" name="Google Shape;210;p31"/>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V. Conclusion</a:t>
            </a:r>
            <a:endParaRPr sz="570">
              <a:solidFill>
                <a:srgbClr val="EFEFEF"/>
              </a:solidFill>
            </a:endParaRPr>
          </a:p>
        </p:txBody>
      </p:sp>
      <p:sp>
        <p:nvSpPr>
          <p:cNvPr id="211" name="Google Shape;211;p31"/>
          <p:cNvSpPr txBox="1"/>
          <p:nvPr/>
        </p:nvSpPr>
        <p:spPr>
          <a:xfrm>
            <a:off x="184325" y="4177675"/>
            <a:ext cx="8448900" cy="7683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1000"/>
              </a:spcBef>
              <a:spcAft>
                <a:spcPts val="0"/>
              </a:spcAft>
              <a:buClr>
                <a:schemeClr val="dk1"/>
              </a:buClr>
              <a:buSzPct val="56410"/>
              <a:buFont typeface="Arial"/>
              <a:buNone/>
            </a:pPr>
            <a:r>
              <a:rPr lang="en" sz="1950">
                <a:solidFill>
                  <a:srgbClr val="EFEFEF"/>
                </a:solidFill>
              </a:rPr>
              <a:t>Given the need to understand the underlying logic, we recommend using either a</a:t>
            </a:r>
            <a:r>
              <a:rPr b="1" lang="en" sz="1950">
                <a:solidFill>
                  <a:srgbClr val="EFEFEF"/>
                </a:solidFill>
              </a:rPr>
              <a:t> </a:t>
            </a:r>
            <a:r>
              <a:rPr b="1" lang="en" sz="1950">
                <a:solidFill>
                  <a:srgbClr val="00FF00"/>
                </a:solidFill>
              </a:rPr>
              <a:t>Logistic Regression</a:t>
            </a:r>
            <a:r>
              <a:rPr b="1" lang="en" sz="1950">
                <a:solidFill>
                  <a:srgbClr val="EFEFEF"/>
                </a:solidFill>
              </a:rPr>
              <a:t> or </a:t>
            </a:r>
            <a:r>
              <a:rPr b="1" lang="en" sz="1950">
                <a:solidFill>
                  <a:srgbClr val="00FF00"/>
                </a:solidFill>
              </a:rPr>
              <a:t>Decision Tree model</a:t>
            </a:r>
            <a:r>
              <a:rPr b="1" lang="en" sz="1950">
                <a:solidFill>
                  <a:srgbClr val="EFEFEF"/>
                </a:solidFill>
              </a:rPr>
              <a:t>. </a:t>
            </a:r>
            <a:r>
              <a:rPr lang="en" sz="1950">
                <a:solidFill>
                  <a:srgbClr val="EFEFEF"/>
                </a:solidFill>
              </a:rPr>
              <a:t>These models also allow us to identify the most influential variables, helping the loan department prioritize key factors when evaluating loan applications.</a:t>
            </a:r>
            <a:endParaRPr sz="1950">
              <a:solidFill>
                <a:srgbClr val="EFEFEF"/>
              </a:solidFill>
            </a:endParaRPr>
          </a:p>
        </p:txBody>
      </p:sp>
      <p:pic>
        <p:nvPicPr>
          <p:cNvPr id="212" name="Google Shape;212;p31"/>
          <p:cNvPicPr preferRelativeResize="0"/>
          <p:nvPr/>
        </p:nvPicPr>
        <p:blipFill>
          <a:blip r:embed="rId4">
            <a:alphaModFix/>
          </a:blip>
          <a:stretch>
            <a:fillRect/>
          </a:stretch>
        </p:blipFill>
        <p:spPr>
          <a:xfrm>
            <a:off x="184325" y="600225"/>
            <a:ext cx="8181942" cy="3577450"/>
          </a:xfrm>
          <a:prstGeom prst="rect">
            <a:avLst/>
          </a:prstGeom>
          <a:noFill/>
          <a:ln>
            <a:noFill/>
          </a:ln>
        </p:spPr>
      </p:pic>
      <p:sp>
        <p:nvSpPr>
          <p:cNvPr id="213" name="Google Shape;213;p31"/>
          <p:cNvSpPr txBox="1"/>
          <p:nvPr/>
        </p:nvSpPr>
        <p:spPr>
          <a:xfrm>
            <a:off x="2504475" y="877975"/>
            <a:ext cx="57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8761D"/>
                </a:solidFill>
              </a:rPr>
              <a:t>95%</a:t>
            </a:r>
            <a:endParaRPr sz="1300">
              <a:solidFill>
                <a:srgbClr val="38761D"/>
              </a:solidFill>
            </a:endParaRPr>
          </a:p>
        </p:txBody>
      </p:sp>
      <p:sp>
        <p:nvSpPr>
          <p:cNvPr id="214" name="Google Shape;214;p31"/>
          <p:cNvSpPr txBox="1"/>
          <p:nvPr/>
        </p:nvSpPr>
        <p:spPr>
          <a:xfrm>
            <a:off x="3894475" y="877975"/>
            <a:ext cx="57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8761D"/>
                </a:solidFill>
              </a:rPr>
              <a:t>96%</a:t>
            </a:r>
            <a:endParaRPr sz="1300">
              <a:solidFill>
                <a:srgbClr val="38761D"/>
              </a:solidFill>
            </a:endParaRPr>
          </a:p>
        </p:txBody>
      </p:sp>
      <p:sp>
        <p:nvSpPr>
          <p:cNvPr id="215" name="Google Shape;215;p31"/>
          <p:cNvSpPr/>
          <p:nvPr/>
        </p:nvSpPr>
        <p:spPr>
          <a:xfrm>
            <a:off x="4865550" y="1593150"/>
            <a:ext cx="3301800" cy="1957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1"/>
          <p:cNvSpPr txBox="1"/>
          <p:nvPr/>
        </p:nvSpPr>
        <p:spPr>
          <a:xfrm>
            <a:off x="4924625" y="2571750"/>
            <a:ext cx="722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rPr>
              <a:t>93.1%</a:t>
            </a:r>
            <a:endParaRPr sz="1300">
              <a:solidFill>
                <a:srgbClr val="FF0000"/>
              </a:solidFill>
            </a:endParaRPr>
          </a:p>
        </p:txBody>
      </p:sp>
      <p:sp>
        <p:nvSpPr>
          <p:cNvPr id="217" name="Google Shape;217;p31"/>
          <p:cNvSpPr txBox="1"/>
          <p:nvPr/>
        </p:nvSpPr>
        <p:spPr>
          <a:xfrm>
            <a:off x="6771025" y="2780225"/>
            <a:ext cx="722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rPr>
              <a:t>95.8%</a:t>
            </a:r>
            <a:endParaRPr sz="1300">
              <a:solidFill>
                <a:srgbClr val="FF0000"/>
              </a:solidFill>
            </a:endParaRPr>
          </a:p>
        </p:txBody>
      </p:sp>
      <p:sp>
        <p:nvSpPr>
          <p:cNvPr id="218" name="Google Shape;218;p31"/>
          <p:cNvSpPr txBox="1"/>
          <p:nvPr/>
        </p:nvSpPr>
        <p:spPr>
          <a:xfrm>
            <a:off x="6633775" y="1642938"/>
            <a:ext cx="722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rPr>
              <a:t>97%</a:t>
            </a:r>
            <a:endParaRPr sz="1300">
              <a:solidFill>
                <a:srgbClr val="FF0000"/>
              </a:solidFill>
            </a:endParaRPr>
          </a:p>
        </p:txBody>
      </p:sp>
      <p:sp>
        <p:nvSpPr>
          <p:cNvPr id="219" name="Google Shape;219;p31"/>
          <p:cNvSpPr txBox="1"/>
          <p:nvPr/>
        </p:nvSpPr>
        <p:spPr>
          <a:xfrm>
            <a:off x="5408150" y="1130650"/>
            <a:ext cx="1748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0000"/>
                </a:solidFill>
              </a:rPr>
              <a:t>Hard to interpret</a:t>
            </a:r>
            <a:endParaRPr b="1" sz="1300">
              <a:solidFill>
                <a:srgbClr val="FF0000"/>
              </a:solidFill>
            </a:endParaRPr>
          </a:p>
        </p:txBody>
      </p:sp>
      <p:sp>
        <p:nvSpPr>
          <p:cNvPr id="220" name="Google Shape;220;p31"/>
          <p:cNvSpPr/>
          <p:nvPr/>
        </p:nvSpPr>
        <p:spPr>
          <a:xfrm>
            <a:off x="1521550" y="952350"/>
            <a:ext cx="3115800" cy="6408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31"/>
          <p:cNvSpPr txBox="1"/>
          <p:nvPr/>
        </p:nvSpPr>
        <p:spPr>
          <a:xfrm>
            <a:off x="1672200" y="1642950"/>
            <a:ext cx="1748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38761D"/>
                </a:solidFill>
              </a:rPr>
              <a:t>Interpretable</a:t>
            </a:r>
            <a:endParaRPr b="1" sz="1300">
              <a:solidFill>
                <a:srgbClr val="38761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124350" y="705425"/>
            <a:ext cx="8895300" cy="4229700"/>
          </a:xfrm>
          <a:prstGeom prst="rect">
            <a:avLst/>
          </a:prstGeom>
          <a:noFill/>
          <a:ln>
            <a:noFill/>
          </a:ln>
        </p:spPr>
        <p:txBody>
          <a:bodyPr anchorCtr="0" anchor="t" bIns="91425" lIns="91425" spcFirstLastPara="1" rIns="91425" wrap="square" tIns="91425">
            <a:normAutofit/>
          </a:bodyPr>
          <a:lstStyle/>
          <a:p>
            <a:pPr indent="0" lvl="0" marL="0" rtl="0" algn="l">
              <a:spcBef>
                <a:spcPts val="1000"/>
              </a:spcBef>
              <a:spcAft>
                <a:spcPts val="0"/>
              </a:spcAft>
              <a:buNone/>
            </a:pPr>
            <a:r>
              <a:rPr b="1" lang="en" sz="1950">
                <a:solidFill>
                  <a:srgbClr val="EFEFEF"/>
                </a:solidFill>
              </a:rPr>
              <a:t>We were curious about how the personal loan process works in real life, so we decided to </a:t>
            </a:r>
            <a:r>
              <a:rPr b="1" lang="en" sz="1950">
                <a:solidFill>
                  <a:srgbClr val="EFEFEF"/>
                </a:solidFill>
              </a:rPr>
              <a:t>explore</a:t>
            </a:r>
            <a:r>
              <a:rPr b="1" lang="en" sz="1950">
                <a:solidFill>
                  <a:srgbClr val="EFEFEF"/>
                </a:solidFill>
              </a:rPr>
              <a:t> a loan dataset. We found a dataset on </a:t>
            </a:r>
            <a:r>
              <a:rPr b="1" lang="en" sz="1950" u="sng">
                <a:solidFill>
                  <a:schemeClr val="accent5"/>
                </a:solidFill>
                <a:hlinkClick r:id="rId3">
                  <a:extLst>
                    <a:ext uri="{A12FA001-AC4F-418D-AE19-62706E023703}">
                      <ahyp:hlinkClr val="tx"/>
                    </a:ext>
                  </a:extLst>
                </a:hlinkClick>
              </a:rPr>
              <a:t>Kaggle</a:t>
            </a:r>
            <a:r>
              <a:rPr b="1" lang="en" sz="1950">
                <a:solidFill>
                  <a:srgbClr val="EFEFEF"/>
                </a:solidFill>
              </a:rPr>
              <a:t> that contains customer demographics and loan characteristics. Using this data, we aimed to build a model that can classify whether a customer's future loan status will result in default or no default. In other words, clarifying whether the loan applicant is qualified or not qualified.</a:t>
            </a:r>
            <a:endParaRPr b="1" sz="1950">
              <a:solidFill>
                <a:srgbClr val="EFEFEF"/>
              </a:solidFill>
            </a:endParaRPr>
          </a:p>
          <a:p>
            <a:pPr indent="0" lvl="0" marL="0" rtl="0" algn="l">
              <a:spcBef>
                <a:spcPts val="1000"/>
              </a:spcBef>
              <a:spcAft>
                <a:spcPts val="0"/>
              </a:spcAft>
              <a:buNone/>
            </a:pPr>
            <a:r>
              <a:t/>
            </a:r>
            <a:endParaRPr b="1" sz="1950">
              <a:solidFill>
                <a:srgbClr val="EFEFEF"/>
              </a:solidFill>
            </a:endParaRPr>
          </a:p>
          <a:p>
            <a:pPr indent="0" lvl="0" marL="0" rtl="0" algn="l">
              <a:spcBef>
                <a:spcPts val="1000"/>
              </a:spcBef>
              <a:spcAft>
                <a:spcPts val="0"/>
              </a:spcAft>
              <a:buNone/>
            </a:pPr>
            <a:r>
              <a:rPr b="1" lang="en" sz="1550">
                <a:solidFill>
                  <a:srgbClr val="EFEFEF"/>
                </a:solidFill>
              </a:rPr>
              <a:t>Data Source: </a:t>
            </a:r>
            <a:r>
              <a:rPr b="1" lang="en" sz="1550">
                <a:solidFill>
                  <a:srgbClr val="EFEFEF"/>
                </a:solidFill>
              </a:rPr>
              <a:t>h</a:t>
            </a:r>
            <a:r>
              <a:rPr b="1" lang="en" sz="1550">
                <a:solidFill>
                  <a:srgbClr val="EFEFEF"/>
                </a:solidFill>
              </a:rPr>
              <a:t>ttps://www.kaggle.com/datasets/prakashraushan/loan-dataset</a:t>
            </a:r>
            <a:endParaRPr b="1" sz="1550">
              <a:solidFill>
                <a:srgbClr val="EFEFEF"/>
              </a:solidFill>
            </a:endParaRPr>
          </a:p>
        </p:txBody>
      </p:sp>
      <p:sp>
        <p:nvSpPr>
          <p:cNvPr id="62" name="Google Shape;62;p14"/>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Introduction</a:t>
            </a:r>
            <a:endParaRPr sz="570">
              <a:solidFill>
                <a:srgbClr val="EFEFE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7" name="Google Shape;227;p32"/>
          <p:cNvSpPr txBox="1"/>
          <p:nvPr>
            <p:ph idx="1" type="subTitle"/>
          </p:nvPr>
        </p:nvSpPr>
        <p:spPr>
          <a:xfrm>
            <a:off x="1624700" y="2046825"/>
            <a:ext cx="4600800" cy="8232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 sz="6000">
                <a:solidFill>
                  <a:srgbClr val="EFEFEF"/>
                </a:solidFill>
              </a:rPr>
              <a:t>Questions</a:t>
            </a:r>
            <a:endParaRPr sz="6000">
              <a:solidFill>
                <a:srgbClr val="EFEFE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0" y="9525"/>
            <a:ext cx="9144000" cy="5124450"/>
          </a:xfrm>
          <a:prstGeom prst="rect">
            <a:avLst/>
          </a:prstGeom>
          <a:noFill/>
          <a:ln>
            <a:noFill/>
          </a:ln>
        </p:spPr>
      </p:pic>
      <p:sp>
        <p:nvSpPr>
          <p:cNvPr id="68" name="Google Shape;68;p15"/>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Table of contents</a:t>
            </a:r>
            <a:endParaRPr sz="570">
              <a:solidFill>
                <a:srgbClr val="EFEFEF"/>
              </a:solidFill>
            </a:endParaRPr>
          </a:p>
        </p:txBody>
      </p:sp>
      <p:sp>
        <p:nvSpPr>
          <p:cNvPr id="69" name="Google Shape;69;p15"/>
          <p:cNvSpPr txBox="1"/>
          <p:nvPr/>
        </p:nvSpPr>
        <p:spPr>
          <a:xfrm>
            <a:off x="228725" y="600225"/>
            <a:ext cx="7647600" cy="3797700"/>
          </a:xfrm>
          <a:prstGeom prst="rect">
            <a:avLst/>
          </a:prstGeom>
          <a:noFill/>
          <a:ln>
            <a:noFill/>
          </a:ln>
        </p:spPr>
        <p:txBody>
          <a:bodyPr anchorCtr="0" anchor="t" bIns="91425" lIns="91425" spcFirstLastPara="1" rIns="91425" wrap="square" tIns="91425">
            <a:spAutoFit/>
          </a:bodyPr>
          <a:lstStyle/>
          <a:p>
            <a:pPr indent="-349885" lvl="0" marL="411480" rtl="0" algn="l">
              <a:lnSpc>
                <a:spcPct val="80000"/>
              </a:lnSpc>
              <a:spcBef>
                <a:spcPts val="0"/>
              </a:spcBef>
              <a:spcAft>
                <a:spcPts val="0"/>
              </a:spcAft>
              <a:buClr>
                <a:srgbClr val="EFEFEF"/>
              </a:buClr>
              <a:buSzPts val="2630"/>
              <a:buAutoNum type="romanUcPeriod"/>
            </a:pPr>
            <a:r>
              <a:rPr lang="en" sz="2630">
                <a:solidFill>
                  <a:srgbClr val="EFEFEF"/>
                </a:solidFill>
                <a:uFill>
                  <a:noFill/>
                </a:uFill>
                <a:hlinkClick action="ppaction://hlinksldjump" r:id="rId4">
                  <a:extLst>
                    <a:ext uri="{A12FA001-AC4F-418D-AE19-62706E023703}">
                      <ahyp:hlinkClr val="tx"/>
                    </a:ext>
                  </a:extLst>
                </a:hlinkClick>
              </a:rPr>
              <a:t>Introduction</a:t>
            </a:r>
            <a:endParaRPr sz="2630">
              <a:solidFill>
                <a:srgbClr val="EFEFEF"/>
              </a:solidFill>
            </a:endParaRPr>
          </a:p>
          <a:p>
            <a:pPr indent="-349885" lvl="0" marL="411480" rtl="0" algn="l">
              <a:lnSpc>
                <a:spcPct val="100000"/>
              </a:lnSpc>
              <a:spcBef>
                <a:spcPts val="0"/>
              </a:spcBef>
              <a:spcAft>
                <a:spcPts val="0"/>
              </a:spcAft>
              <a:buClr>
                <a:srgbClr val="EFEFEF"/>
              </a:buClr>
              <a:buSzPts val="2630"/>
              <a:buAutoNum type="romanUcPeriod"/>
            </a:pPr>
            <a:r>
              <a:rPr lang="en" sz="2630">
                <a:solidFill>
                  <a:srgbClr val="EFEFEF"/>
                </a:solidFill>
                <a:uFill>
                  <a:noFill/>
                </a:uFill>
                <a:hlinkClick action="ppaction://hlinksldjump" r:id="rId5">
                  <a:extLst>
                    <a:ext uri="{A12FA001-AC4F-418D-AE19-62706E023703}">
                      <ahyp:hlinkClr val="tx"/>
                    </a:ext>
                  </a:extLst>
                </a:hlinkClick>
              </a:rPr>
              <a:t>Objectives</a:t>
            </a:r>
            <a:endParaRPr sz="2630">
              <a:solidFill>
                <a:srgbClr val="EFEFEF"/>
              </a:solidFill>
            </a:endParaRPr>
          </a:p>
          <a:p>
            <a:pPr indent="-349885" lvl="0" marL="411480" rtl="0" algn="l">
              <a:lnSpc>
                <a:spcPct val="100000"/>
              </a:lnSpc>
              <a:spcBef>
                <a:spcPts val="0"/>
              </a:spcBef>
              <a:spcAft>
                <a:spcPts val="0"/>
              </a:spcAft>
              <a:buClr>
                <a:srgbClr val="EFEFEF"/>
              </a:buClr>
              <a:buSzPts val="2630"/>
              <a:buAutoNum type="romanUcPeriod"/>
            </a:pPr>
            <a:r>
              <a:rPr lang="en" sz="2630">
                <a:solidFill>
                  <a:srgbClr val="EFEFEF"/>
                </a:solidFill>
                <a:uFill>
                  <a:noFill/>
                </a:uFill>
                <a:hlinkClick action="ppaction://hlinksldjump" r:id="rId6">
                  <a:extLst>
                    <a:ext uri="{A12FA001-AC4F-418D-AE19-62706E023703}">
                      <ahyp:hlinkClr val="tx"/>
                    </a:ext>
                  </a:extLst>
                </a:hlinkClick>
              </a:rPr>
              <a:t>Data Exploration</a:t>
            </a:r>
            <a:endParaRPr sz="2630">
              <a:solidFill>
                <a:srgbClr val="EFEFEF"/>
              </a:solidFill>
            </a:endParaRPr>
          </a:p>
          <a:p>
            <a:pPr indent="0" lvl="0" marL="457200" rtl="0" algn="l">
              <a:lnSpc>
                <a:spcPct val="80000"/>
              </a:lnSpc>
              <a:spcBef>
                <a:spcPts val="0"/>
              </a:spcBef>
              <a:spcAft>
                <a:spcPts val="0"/>
              </a:spcAft>
              <a:buNone/>
            </a:pPr>
            <a:r>
              <a:t/>
            </a:r>
            <a:endParaRPr sz="1030">
              <a:solidFill>
                <a:srgbClr val="EFEFEF"/>
              </a:solidFill>
            </a:endParaRPr>
          </a:p>
          <a:p>
            <a:pPr indent="0" lvl="0" marL="182880" rtl="0" algn="l">
              <a:lnSpc>
                <a:spcPct val="80000"/>
              </a:lnSpc>
              <a:spcBef>
                <a:spcPts val="0"/>
              </a:spcBef>
              <a:spcAft>
                <a:spcPts val="0"/>
              </a:spcAft>
              <a:buNone/>
            </a:pPr>
            <a:r>
              <a:rPr lang="en" sz="2230">
                <a:solidFill>
                  <a:srgbClr val="EFEFEF"/>
                </a:solidFill>
              </a:rPr>
              <a:t>i.   </a:t>
            </a:r>
            <a:r>
              <a:rPr lang="en" sz="2230">
                <a:solidFill>
                  <a:srgbClr val="EFEFEF"/>
                </a:solidFill>
                <a:uFill>
                  <a:noFill/>
                </a:uFill>
                <a:hlinkClick action="ppaction://hlinksldjump" r:id="rId7">
                  <a:extLst>
                    <a:ext uri="{A12FA001-AC4F-418D-AE19-62706E023703}">
                      <ahyp:hlinkClr val="tx"/>
                    </a:ext>
                  </a:extLst>
                </a:hlinkClick>
              </a:rPr>
              <a:t>Demographic</a:t>
            </a:r>
            <a:endParaRPr sz="2230">
              <a:solidFill>
                <a:srgbClr val="EFEFEF"/>
              </a:solidFill>
            </a:endParaRPr>
          </a:p>
          <a:p>
            <a:pPr indent="0" lvl="0" marL="182880" rtl="0" algn="l">
              <a:lnSpc>
                <a:spcPct val="80000"/>
              </a:lnSpc>
              <a:spcBef>
                <a:spcPts val="0"/>
              </a:spcBef>
              <a:spcAft>
                <a:spcPts val="0"/>
              </a:spcAft>
              <a:buNone/>
            </a:pPr>
            <a:r>
              <a:rPr lang="en" sz="2230">
                <a:solidFill>
                  <a:srgbClr val="EFEFEF"/>
                </a:solidFill>
              </a:rPr>
              <a:t>ii.  </a:t>
            </a:r>
            <a:r>
              <a:rPr lang="en" sz="2230">
                <a:solidFill>
                  <a:srgbClr val="EFEFEF"/>
                </a:solidFill>
                <a:uFill>
                  <a:noFill/>
                </a:uFill>
                <a:hlinkClick>
                  <a:extLst>
                    <a:ext uri="{A12FA001-AC4F-418D-AE19-62706E023703}">
                      <ahyp:hlinkClr val="tx"/>
                    </a:ext>
                  </a:extLst>
                </a:hlinkClick>
              </a:rPr>
              <a:t>Loan Characteristics</a:t>
            </a:r>
            <a:endParaRPr sz="2230">
              <a:solidFill>
                <a:srgbClr val="EFEFEF"/>
              </a:solidFill>
            </a:endParaRPr>
          </a:p>
          <a:p>
            <a:pPr indent="-349885" lvl="0" marL="411480" rtl="0" algn="l">
              <a:lnSpc>
                <a:spcPct val="100000"/>
              </a:lnSpc>
              <a:spcBef>
                <a:spcPts val="0"/>
              </a:spcBef>
              <a:spcAft>
                <a:spcPts val="0"/>
              </a:spcAft>
              <a:buClr>
                <a:srgbClr val="EFEFEF"/>
              </a:buClr>
              <a:buSzPts val="2630"/>
              <a:buAutoNum type="romanUcPeriod"/>
            </a:pPr>
            <a:r>
              <a:rPr lang="en" sz="2630">
                <a:solidFill>
                  <a:srgbClr val="EFEFEF"/>
                </a:solidFill>
                <a:uFill>
                  <a:noFill/>
                </a:uFill>
                <a:hlinkClick action="ppaction://hlinksldjump" r:id="rId8">
                  <a:extLst>
                    <a:ext uri="{A12FA001-AC4F-418D-AE19-62706E023703}">
                      <ahyp:hlinkClr val="tx"/>
                    </a:ext>
                  </a:extLst>
                </a:hlinkClick>
              </a:rPr>
              <a:t>Machine Learning Models</a:t>
            </a:r>
            <a:endParaRPr sz="2630">
              <a:solidFill>
                <a:srgbClr val="EFEFEF"/>
              </a:solidFill>
            </a:endParaRPr>
          </a:p>
          <a:p>
            <a:pPr indent="0" lvl="0" marL="457200" rtl="0" algn="l">
              <a:lnSpc>
                <a:spcPct val="80000"/>
              </a:lnSpc>
              <a:spcBef>
                <a:spcPts val="0"/>
              </a:spcBef>
              <a:spcAft>
                <a:spcPts val="0"/>
              </a:spcAft>
              <a:buNone/>
            </a:pPr>
            <a:r>
              <a:t/>
            </a:r>
            <a:endParaRPr sz="1030">
              <a:solidFill>
                <a:srgbClr val="EFEFEF"/>
              </a:solidFill>
            </a:endParaRPr>
          </a:p>
          <a:p>
            <a:pPr indent="0" lvl="0" marL="182880" rtl="0" algn="l">
              <a:lnSpc>
                <a:spcPct val="80000"/>
              </a:lnSpc>
              <a:spcBef>
                <a:spcPts val="0"/>
              </a:spcBef>
              <a:spcAft>
                <a:spcPts val="0"/>
              </a:spcAft>
              <a:buNone/>
            </a:pPr>
            <a:r>
              <a:rPr lang="en" sz="2430">
                <a:solidFill>
                  <a:srgbClr val="EFEFEF"/>
                </a:solidFill>
              </a:rPr>
              <a:t>i.   </a:t>
            </a:r>
            <a:r>
              <a:rPr lang="en" sz="2430">
                <a:solidFill>
                  <a:srgbClr val="EFEFEF"/>
                </a:solidFill>
                <a:uFill>
                  <a:noFill/>
                </a:uFill>
                <a:hlinkClick action="ppaction://hlinksldjump" r:id="rId9">
                  <a:extLst>
                    <a:ext uri="{A12FA001-AC4F-418D-AE19-62706E023703}">
                      <ahyp:hlinkClr val="tx"/>
                    </a:ext>
                  </a:extLst>
                </a:hlinkClick>
              </a:rPr>
              <a:t>Logistic Regression</a:t>
            </a:r>
            <a:endParaRPr sz="2430">
              <a:solidFill>
                <a:srgbClr val="EFEFEF"/>
              </a:solidFill>
            </a:endParaRPr>
          </a:p>
          <a:p>
            <a:pPr indent="0" lvl="0" marL="182880" rtl="0" algn="l">
              <a:lnSpc>
                <a:spcPct val="80000"/>
              </a:lnSpc>
              <a:spcBef>
                <a:spcPts val="0"/>
              </a:spcBef>
              <a:spcAft>
                <a:spcPts val="0"/>
              </a:spcAft>
              <a:buNone/>
            </a:pPr>
            <a:r>
              <a:rPr lang="en" sz="2430">
                <a:solidFill>
                  <a:srgbClr val="EFEFEF"/>
                </a:solidFill>
              </a:rPr>
              <a:t>ii.  </a:t>
            </a:r>
            <a:r>
              <a:rPr lang="en" sz="2430">
                <a:solidFill>
                  <a:srgbClr val="EFEFEF"/>
                </a:solidFill>
                <a:uFill>
                  <a:noFill/>
                </a:uFill>
                <a:hlinkClick action="ppaction://hlinksldjump" r:id="rId10">
                  <a:extLst>
                    <a:ext uri="{A12FA001-AC4F-418D-AE19-62706E023703}">
                      <ahyp:hlinkClr val="tx"/>
                    </a:ext>
                  </a:extLst>
                </a:hlinkClick>
              </a:rPr>
              <a:t>Random Forest/Tree</a:t>
            </a:r>
            <a:endParaRPr sz="2430">
              <a:solidFill>
                <a:srgbClr val="EFEFEF"/>
              </a:solidFill>
            </a:endParaRPr>
          </a:p>
          <a:p>
            <a:pPr indent="0" lvl="0" marL="182880" rtl="0" algn="l">
              <a:lnSpc>
                <a:spcPct val="80000"/>
              </a:lnSpc>
              <a:spcBef>
                <a:spcPts val="0"/>
              </a:spcBef>
              <a:spcAft>
                <a:spcPts val="0"/>
              </a:spcAft>
              <a:buNone/>
            </a:pPr>
            <a:r>
              <a:rPr lang="en" sz="2430">
                <a:solidFill>
                  <a:srgbClr val="EFEFEF"/>
                </a:solidFill>
              </a:rPr>
              <a:t>iii. </a:t>
            </a:r>
            <a:r>
              <a:rPr lang="en" sz="2430">
                <a:solidFill>
                  <a:srgbClr val="EFEFEF"/>
                </a:solidFill>
                <a:uFill>
                  <a:noFill/>
                </a:uFill>
                <a:hlinkClick action="ppaction://hlinksldjump" r:id="rId11">
                  <a:extLst>
                    <a:ext uri="{A12FA001-AC4F-418D-AE19-62706E023703}">
                      <ahyp:hlinkClr val="tx"/>
                    </a:ext>
                  </a:extLst>
                </a:hlinkClick>
              </a:rPr>
              <a:t>Neural Network</a:t>
            </a:r>
            <a:endParaRPr sz="2430">
              <a:solidFill>
                <a:srgbClr val="EFEFEF"/>
              </a:solidFill>
            </a:endParaRPr>
          </a:p>
          <a:p>
            <a:pPr indent="-382905" lvl="0" marL="457200" rtl="0" algn="l">
              <a:lnSpc>
                <a:spcPct val="100000"/>
              </a:lnSpc>
              <a:spcBef>
                <a:spcPts val="0"/>
              </a:spcBef>
              <a:spcAft>
                <a:spcPts val="0"/>
              </a:spcAft>
              <a:buClr>
                <a:srgbClr val="EFEFEF"/>
              </a:buClr>
              <a:buSzPts val="2430"/>
              <a:buAutoNum type="romanUcPeriod"/>
            </a:pPr>
            <a:r>
              <a:rPr lang="en" sz="2430">
                <a:solidFill>
                  <a:srgbClr val="EFEFEF"/>
                </a:solidFill>
                <a:uFill>
                  <a:noFill/>
                </a:uFill>
                <a:hlinkClick action="ppaction://hlinksldjump" r:id="rId12">
                  <a:extLst>
                    <a:ext uri="{A12FA001-AC4F-418D-AE19-62706E023703}">
                      <ahyp:hlinkClr val="tx"/>
                    </a:ext>
                  </a:extLst>
                </a:hlinkClick>
              </a:rPr>
              <a:t>Conclusion</a:t>
            </a:r>
            <a:endParaRPr sz="2430">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124350" y="1564350"/>
            <a:ext cx="8895300" cy="2014800"/>
          </a:xfrm>
          <a:prstGeom prst="rect">
            <a:avLst/>
          </a:prstGeom>
          <a:noFill/>
          <a:ln>
            <a:noFill/>
          </a:ln>
        </p:spPr>
        <p:txBody>
          <a:bodyPr anchorCtr="0" anchor="t" bIns="91425" lIns="91425" spcFirstLastPara="1" rIns="91425" wrap="square" tIns="91425">
            <a:normAutofit/>
          </a:bodyPr>
          <a:lstStyle/>
          <a:p>
            <a:pPr indent="0" lvl="0" marL="0" rtl="0" algn="l">
              <a:spcBef>
                <a:spcPts val="1000"/>
              </a:spcBef>
              <a:spcAft>
                <a:spcPts val="0"/>
              </a:spcAft>
              <a:buNone/>
            </a:pPr>
            <a:r>
              <a:rPr b="1" lang="en" sz="1950">
                <a:solidFill>
                  <a:srgbClr val="EFEFEF"/>
                </a:solidFill>
              </a:rPr>
              <a:t>Progress Objectives</a:t>
            </a:r>
            <a:endParaRPr b="1" sz="1950">
              <a:solidFill>
                <a:srgbClr val="EFEFEF"/>
              </a:solidFill>
            </a:endParaRPr>
          </a:p>
          <a:p>
            <a:pPr indent="-352425" lvl="0" marL="457200" rtl="0" algn="l">
              <a:spcBef>
                <a:spcPts val="1000"/>
              </a:spcBef>
              <a:spcAft>
                <a:spcPts val="0"/>
              </a:spcAft>
              <a:buClr>
                <a:srgbClr val="EFEFEF"/>
              </a:buClr>
              <a:buSzPts val="1950"/>
              <a:buAutoNum type="romanUcPeriod"/>
            </a:pPr>
            <a:r>
              <a:rPr b="1" lang="en" sz="1950">
                <a:solidFill>
                  <a:srgbClr val="EFEFEF"/>
                </a:solidFill>
              </a:rPr>
              <a:t>Understanding Dataset</a:t>
            </a:r>
            <a:endParaRPr b="1" sz="1950">
              <a:solidFill>
                <a:srgbClr val="EFEFEF"/>
              </a:solidFill>
            </a:endParaRPr>
          </a:p>
          <a:p>
            <a:pPr indent="-352425" lvl="0" marL="457200" rtl="0" algn="l">
              <a:spcBef>
                <a:spcPts val="0"/>
              </a:spcBef>
              <a:spcAft>
                <a:spcPts val="0"/>
              </a:spcAft>
              <a:buClr>
                <a:srgbClr val="EFEFEF"/>
              </a:buClr>
              <a:buSzPts val="1950"/>
              <a:buAutoNum type="romanUcPeriod"/>
            </a:pPr>
            <a:r>
              <a:rPr b="1" lang="en" sz="1950">
                <a:solidFill>
                  <a:srgbClr val="EFEFEF"/>
                </a:solidFill>
              </a:rPr>
              <a:t>Cleaning and optimizing the dataset</a:t>
            </a:r>
            <a:endParaRPr b="1" sz="1950">
              <a:solidFill>
                <a:srgbClr val="EFEFEF"/>
              </a:solidFill>
            </a:endParaRPr>
          </a:p>
          <a:p>
            <a:pPr indent="-352425" lvl="0" marL="457200" rtl="0" algn="l">
              <a:spcBef>
                <a:spcPts val="0"/>
              </a:spcBef>
              <a:spcAft>
                <a:spcPts val="0"/>
              </a:spcAft>
              <a:buClr>
                <a:srgbClr val="EFEFEF"/>
              </a:buClr>
              <a:buSzPts val="1950"/>
              <a:buAutoNum type="romanUcPeriod"/>
            </a:pPr>
            <a:r>
              <a:rPr b="1" lang="en" sz="1950">
                <a:solidFill>
                  <a:srgbClr val="EFEFEF"/>
                </a:solidFill>
              </a:rPr>
              <a:t>Create ML models</a:t>
            </a:r>
            <a:endParaRPr b="1" sz="1950">
              <a:solidFill>
                <a:srgbClr val="EFEFEF"/>
              </a:solidFill>
            </a:endParaRPr>
          </a:p>
        </p:txBody>
      </p:sp>
      <p:sp>
        <p:nvSpPr>
          <p:cNvPr id="75" name="Google Shape;75;p16"/>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Objectives</a:t>
            </a:r>
            <a:endParaRPr sz="570">
              <a:solidFill>
                <a:srgbClr val="EFEFEF"/>
              </a:solidFill>
            </a:endParaRPr>
          </a:p>
        </p:txBody>
      </p:sp>
      <p:sp>
        <p:nvSpPr>
          <p:cNvPr id="76" name="Google Shape;76;p16"/>
          <p:cNvSpPr txBox="1"/>
          <p:nvPr/>
        </p:nvSpPr>
        <p:spPr>
          <a:xfrm>
            <a:off x="124350" y="600225"/>
            <a:ext cx="8895300" cy="866400"/>
          </a:xfrm>
          <a:prstGeom prst="rect">
            <a:avLst/>
          </a:prstGeom>
          <a:noFill/>
          <a:ln>
            <a:noFill/>
          </a:ln>
        </p:spPr>
        <p:txBody>
          <a:bodyPr anchorCtr="0" anchor="t" bIns="91425" lIns="91425" spcFirstLastPara="1" rIns="91425" wrap="square" tIns="91425">
            <a:normAutofit/>
          </a:bodyPr>
          <a:lstStyle/>
          <a:p>
            <a:pPr indent="0" lvl="0" marL="0" rtl="0" algn="l">
              <a:spcBef>
                <a:spcPts val="1000"/>
              </a:spcBef>
              <a:spcAft>
                <a:spcPts val="0"/>
              </a:spcAft>
              <a:buNone/>
            </a:pPr>
            <a:r>
              <a:rPr b="1" lang="en" sz="1950">
                <a:solidFill>
                  <a:srgbClr val="EFEFEF"/>
                </a:solidFill>
              </a:rPr>
              <a:t>Primary Objective: Build machine learning models to predict the customer’s future loan status based on the current information </a:t>
            </a:r>
            <a:endParaRPr b="1" sz="1950">
              <a:solidFill>
                <a:srgbClr val="EFEFE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6675120" y="731520"/>
            <a:ext cx="2286000" cy="41148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1000"/>
              </a:spcBef>
              <a:spcAft>
                <a:spcPts val="0"/>
              </a:spcAft>
              <a:buNone/>
            </a:pPr>
            <a:r>
              <a:rPr b="1" lang="en" sz="1950">
                <a:solidFill>
                  <a:srgbClr val="EFEFEF"/>
                </a:solidFill>
              </a:rPr>
              <a:t>Home Ownership vs Loan Acceptance:</a:t>
            </a:r>
            <a:endParaRPr b="1" sz="1950">
              <a:solidFill>
                <a:srgbClr val="EFEFEF"/>
              </a:solidFill>
            </a:endParaRPr>
          </a:p>
          <a:p>
            <a:pPr indent="0" lvl="0" marL="0" rtl="0" algn="l">
              <a:spcBef>
                <a:spcPts val="1000"/>
              </a:spcBef>
              <a:spcAft>
                <a:spcPts val="0"/>
              </a:spcAft>
              <a:buNone/>
            </a:pPr>
            <a:r>
              <a:rPr b="1" lang="en" sz="1950">
                <a:solidFill>
                  <a:srgbClr val="D9D9D9"/>
                </a:solidFill>
              </a:rPr>
              <a:t>The graph shows that homeowners have lower loan default rates than renters. Homeownership promotes financial stability, as homeowners prioritize mortgage payments, while renters face more volatility, increasing their default risk.</a:t>
            </a:r>
            <a:endParaRPr b="1" sz="1950">
              <a:solidFill>
                <a:srgbClr val="D9D9D9"/>
              </a:solidFill>
            </a:endParaRPr>
          </a:p>
          <a:p>
            <a:pPr indent="0" lvl="0" marL="0" rtl="0" algn="l">
              <a:spcBef>
                <a:spcPts val="0"/>
              </a:spcBef>
              <a:spcAft>
                <a:spcPts val="0"/>
              </a:spcAft>
              <a:buNone/>
            </a:pPr>
            <a:r>
              <a:t/>
            </a:r>
            <a:endParaRPr b="1" sz="1950"/>
          </a:p>
        </p:txBody>
      </p:sp>
      <p:sp>
        <p:nvSpPr>
          <p:cNvPr id="82" name="Google Shape;82;p17"/>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III. </a:t>
            </a:r>
            <a:r>
              <a:rPr lang="en" sz="2630">
                <a:solidFill>
                  <a:srgbClr val="EFEFEF"/>
                </a:solidFill>
              </a:rPr>
              <a:t>Data Exploration (Demographic)</a:t>
            </a:r>
            <a:endParaRPr sz="570">
              <a:solidFill>
                <a:srgbClr val="EFEFEF"/>
              </a:solidFill>
            </a:endParaRPr>
          </a:p>
        </p:txBody>
      </p:sp>
      <p:pic>
        <p:nvPicPr>
          <p:cNvPr id="83" name="Google Shape;83;p17"/>
          <p:cNvPicPr preferRelativeResize="0"/>
          <p:nvPr/>
        </p:nvPicPr>
        <p:blipFill>
          <a:blip r:embed="rId3">
            <a:alphaModFix/>
          </a:blip>
          <a:stretch>
            <a:fillRect/>
          </a:stretch>
        </p:blipFill>
        <p:spPr>
          <a:xfrm>
            <a:off x="182880" y="752625"/>
            <a:ext cx="6370320" cy="37807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6675120" y="731520"/>
            <a:ext cx="2286000" cy="41148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1000"/>
              </a:spcBef>
              <a:spcAft>
                <a:spcPts val="0"/>
              </a:spcAft>
              <a:buClr>
                <a:schemeClr val="dk1"/>
              </a:buClr>
              <a:buSzPct val="56410"/>
              <a:buFont typeface="Arial"/>
              <a:buNone/>
            </a:pPr>
            <a:r>
              <a:rPr b="1" lang="en" sz="1950">
                <a:solidFill>
                  <a:srgbClr val="EFEFEF"/>
                </a:solidFill>
              </a:rPr>
              <a:t>Count of Loan Applicants by Income Category:</a:t>
            </a:r>
            <a:endParaRPr b="1" sz="1950">
              <a:solidFill>
                <a:srgbClr val="EFEFEF"/>
              </a:solidFill>
            </a:endParaRPr>
          </a:p>
          <a:p>
            <a:pPr indent="0" lvl="0" marL="0" rtl="0" algn="l">
              <a:spcBef>
                <a:spcPts val="1000"/>
              </a:spcBef>
              <a:spcAft>
                <a:spcPts val="0"/>
              </a:spcAft>
              <a:buClr>
                <a:schemeClr val="dk1"/>
              </a:buClr>
              <a:buSzPct val="56410"/>
              <a:buFont typeface="Arial"/>
              <a:buNone/>
            </a:pPr>
            <a:r>
              <a:rPr b="1" lang="en" sz="1950">
                <a:solidFill>
                  <a:srgbClr val="EFEFEF"/>
                </a:solidFill>
              </a:rPr>
              <a:t>The data shows loan applicants by income level, revealing that lower-income individuals have higher default rates, while higher-income applicants are less likely to default. This highlights the link between income and loan repayment behavior.</a:t>
            </a:r>
            <a:endParaRPr b="1" sz="1950">
              <a:solidFill>
                <a:srgbClr val="EFEFEF"/>
              </a:solidFill>
            </a:endParaRPr>
          </a:p>
          <a:p>
            <a:pPr indent="0" lvl="0" marL="0" rtl="0" algn="l">
              <a:spcBef>
                <a:spcPts val="0"/>
              </a:spcBef>
              <a:spcAft>
                <a:spcPts val="0"/>
              </a:spcAft>
              <a:buNone/>
            </a:pPr>
            <a:r>
              <a:t/>
            </a:r>
            <a:endParaRPr sz="1800">
              <a:solidFill>
                <a:srgbClr val="EFEFEF"/>
              </a:solidFill>
            </a:endParaRPr>
          </a:p>
        </p:txBody>
      </p:sp>
      <p:sp>
        <p:nvSpPr>
          <p:cNvPr id="89" name="Google Shape;89;p18"/>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III. Data Exploration (Demographic)</a:t>
            </a:r>
            <a:endParaRPr sz="570">
              <a:solidFill>
                <a:srgbClr val="EFEFEF"/>
              </a:solidFill>
            </a:endParaRPr>
          </a:p>
        </p:txBody>
      </p:sp>
      <p:pic>
        <p:nvPicPr>
          <p:cNvPr id="90" name="Google Shape;90;p18"/>
          <p:cNvPicPr preferRelativeResize="0"/>
          <p:nvPr/>
        </p:nvPicPr>
        <p:blipFill>
          <a:blip r:embed="rId3">
            <a:alphaModFix/>
          </a:blip>
          <a:stretch>
            <a:fillRect/>
          </a:stretch>
        </p:blipFill>
        <p:spPr>
          <a:xfrm>
            <a:off x="182880" y="752625"/>
            <a:ext cx="6370320" cy="37807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nvSpPr>
        <p:spPr>
          <a:xfrm>
            <a:off x="6675120" y="731520"/>
            <a:ext cx="2286000" cy="41148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1000"/>
              </a:spcBef>
              <a:spcAft>
                <a:spcPts val="0"/>
              </a:spcAft>
              <a:buClr>
                <a:schemeClr val="dk1"/>
              </a:buClr>
              <a:buSzPct val="56410"/>
              <a:buFont typeface="Arial"/>
              <a:buNone/>
            </a:pPr>
            <a:r>
              <a:rPr b="1" lang="en" sz="1950">
                <a:solidFill>
                  <a:srgbClr val="EFEFEF"/>
                </a:solidFill>
              </a:rPr>
              <a:t>Count of Loan Applicants by Income Category:  </a:t>
            </a:r>
            <a:endParaRPr b="1" sz="1950">
              <a:solidFill>
                <a:srgbClr val="EFEFEF"/>
              </a:solidFill>
            </a:endParaRPr>
          </a:p>
          <a:p>
            <a:pPr indent="0" lvl="0" marL="0" rtl="0" algn="l">
              <a:spcBef>
                <a:spcPts val="1000"/>
              </a:spcBef>
              <a:spcAft>
                <a:spcPts val="0"/>
              </a:spcAft>
              <a:buClr>
                <a:schemeClr val="dk1"/>
              </a:buClr>
              <a:buSzPct val="56410"/>
              <a:buFont typeface="Arial"/>
              <a:buNone/>
            </a:pPr>
            <a:r>
              <a:rPr b="1" lang="en" sz="1950">
                <a:solidFill>
                  <a:srgbClr val="EFEFEF"/>
                </a:solidFill>
              </a:rPr>
              <a:t>The data shows historical defaults by age bracket, revealing that younger borrowers have higher default rates, while older groups tend to default less. This highlights the influence of age on loan repayment behavior.</a:t>
            </a:r>
            <a:endParaRPr sz="1800">
              <a:solidFill>
                <a:srgbClr val="EFEFEF"/>
              </a:solidFill>
            </a:endParaRPr>
          </a:p>
        </p:txBody>
      </p:sp>
      <p:sp>
        <p:nvSpPr>
          <p:cNvPr id="96" name="Google Shape;96;p19"/>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III. Data Exploration (Demographic)</a:t>
            </a:r>
            <a:endParaRPr sz="570">
              <a:solidFill>
                <a:srgbClr val="EFEFEF"/>
              </a:solidFill>
            </a:endParaRPr>
          </a:p>
        </p:txBody>
      </p:sp>
      <p:pic>
        <p:nvPicPr>
          <p:cNvPr id="97" name="Google Shape;97;p19"/>
          <p:cNvPicPr preferRelativeResize="0"/>
          <p:nvPr/>
        </p:nvPicPr>
        <p:blipFill>
          <a:blip r:embed="rId3">
            <a:alphaModFix/>
          </a:blip>
          <a:stretch>
            <a:fillRect/>
          </a:stretch>
        </p:blipFill>
        <p:spPr>
          <a:xfrm>
            <a:off x="182880" y="752625"/>
            <a:ext cx="6370320" cy="37807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nvSpPr>
        <p:spPr>
          <a:xfrm>
            <a:off x="6675120" y="731525"/>
            <a:ext cx="2286000" cy="4114800"/>
          </a:xfrm>
          <a:prstGeom prst="rect">
            <a:avLst/>
          </a:prstGeom>
          <a:noFill/>
          <a:ln>
            <a:noFill/>
          </a:ln>
        </p:spPr>
        <p:txBody>
          <a:bodyPr anchorCtr="0" anchor="t" bIns="91425" lIns="91425" spcFirstLastPara="1" rIns="91425" wrap="square" tIns="91425">
            <a:normAutofit fontScale="92500" lnSpcReduction="10000"/>
          </a:bodyPr>
          <a:lstStyle/>
          <a:p>
            <a:pPr indent="-136763" lvl="0" marL="274320" rtl="0" algn="l">
              <a:spcBef>
                <a:spcPts val="1000"/>
              </a:spcBef>
              <a:spcAft>
                <a:spcPts val="0"/>
              </a:spcAft>
              <a:buClr>
                <a:srgbClr val="EFEFEF"/>
              </a:buClr>
              <a:buSzPct val="100000"/>
              <a:buChar char="●"/>
            </a:pPr>
            <a:r>
              <a:rPr b="1" lang="en" sz="1550">
                <a:solidFill>
                  <a:srgbClr val="EFEFEF"/>
                </a:solidFill>
              </a:rPr>
              <a:t>Most customers fall within the 0–5 years employment duration bucket, where default rates are notably high.</a:t>
            </a:r>
            <a:endParaRPr b="1" sz="1550">
              <a:solidFill>
                <a:srgbClr val="EFEFEF"/>
              </a:solidFill>
            </a:endParaRPr>
          </a:p>
          <a:p>
            <a:pPr indent="-136763" lvl="0" marL="274320" rtl="0" algn="l">
              <a:spcBef>
                <a:spcPts val="0"/>
              </a:spcBef>
              <a:spcAft>
                <a:spcPts val="0"/>
              </a:spcAft>
              <a:buClr>
                <a:srgbClr val="EFEFEF"/>
              </a:buClr>
              <a:buSzPct val="100000"/>
              <a:buChar char="●"/>
            </a:pPr>
            <a:r>
              <a:rPr b="1" lang="en" sz="1550">
                <a:solidFill>
                  <a:srgbClr val="EFEFEF"/>
                </a:solidFill>
              </a:rPr>
              <a:t>Shorter employment durations may indicate higher financial instability or lower savings among individuals.</a:t>
            </a:r>
            <a:endParaRPr b="1" sz="1550">
              <a:solidFill>
                <a:srgbClr val="EFEFEF"/>
              </a:solidFill>
            </a:endParaRPr>
          </a:p>
          <a:p>
            <a:pPr indent="-136763" lvl="0" marL="274320" rtl="0" algn="l">
              <a:spcBef>
                <a:spcPts val="0"/>
              </a:spcBef>
              <a:spcAft>
                <a:spcPts val="0"/>
              </a:spcAft>
              <a:buClr>
                <a:srgbClr val="EFEFEF"/>
              </a:buClr>
              <a:buSzPct val="100000"/>
              <a:buChar char="●"/>
            </a:pPr>
            <a:r>
              <a:rPr b="1" lang="en" sz="1550">
                <a:solidFill>
                  <a:srgbClr val="EFEFEF"/>
                </a:solidFill>
              </a:rPr>
              <a:t>Longer employment durations appear to promote financial stability, with fewer defaults observed over time.</a:t>
            </a:r>
            <a:endParaRPr b="1" sz="1550">
              <a:solidFill>
                <a:srgbClr val="EFEFEF"/>
              </a:solidFill>
            </a:endParaRPr>
          </a:p>
          <a:p>
            <a:pPr indent="0" lvl="0" marL="0" rtl="0" algn="l">
              <a:spcBef>
                <a:spcPts val="1000"/>
              </a:spcBef>
              <a:spcAft>
                <a:spcPts val="0"/>
              </a:spcAft>
              <a:buClr>
                <a:schemeClr val="dk1"/>
              </a:buClr>
              <a:buSzPct val="70967"/>
              <a:buFont typeface="Arial"/>
              <a:buNone/>
            </a:pPr>
            <a:r>
              <a:t/>
            </a:r>
            <a:endParaRPr b="1" sz="1550">
              <a:solidFill>
                <a:srgbClr val="EFEFEF"/>
              </a:solidFill>
            </a:endParaRPr>
          </a:p>
        </p:txBody>
      </p:sp>
      <p:sp>
        <p:nvSpPr>
          <p:cNvPr id="103" name="Google Shape;103;p20"/>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III. Data Exploration (Loan Characteristics)</a:t>
            </a:r>
            <a:endParaRPr sz="570">
              <a:solidFill>
                <a:srgbClr val="EFEFEF"/>
              </a:solidFill>
            </a:endParaRPr>
          </a:p>
        </p:txBody>
      </p:sp>
      <p:pic>
        <p:nvPicPr>
          <p:cNvPr id="104" name="Google Shape;104;p20"/>
          <p:cNvPicPr preferRelativeResize="0"/>
          <p:nvPr/>
        </p:nvPicPr>
        <p:blipFill rotWithShape="1">
          <a:blip r:embed="rId3">
            <a:alphaModFix/>
          </a:blip>
          <a:srcRect b="0" l="0" r="0" t="1787"/>
          <a:stretch/>
        </p:blipFill>
        <p:spPr>
          <a:xfrm>
            <a:off x="152400" y="812700"/>
            <a:ext cx="6400801" cy="3657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nvSpPr>
        <p:spPr>
          <a:xfrm>
            <a:off x="6665976" y="731525"/>
            <a:ext cx="2359500" cy="4114800"/>
          </a:xfrm>
          <a:prstGeom prst="rect">
            <a:avLst/>
          </a:prstGeom>
          <a:noFill/>
          <a:ln>
            <a:noFill/>
          </a:ln>
        </p:spPr>
        <p:txBody>
          <a:bodyPr anchorCtr="0" anchor="t" bIns="91425" lIns="91425" spcFirstLastPara="1" rIns="91425" wrap="square" tIns="91425">
            <a:normAutofit fontScale="92500" lnSpcReduction="20000"/>
          </a:bodyPr>
          <a:lstStyle/>
          <a:p>
            <a:pPr indent="-136763" lvl="0" marL="274320" rtl="0" algn="l">
              <a:lnSpc>
                <a:spcPct val="90000"/>
              </a:lnSpc>
              <a:spcBef>
                <a:spcPts val="1000"/>
              </a:spcBef>
              <a:spcAft>
                <a:spcPts val="0"/>
              </a:spcAft>
              <a:buClr>
                <a:srgbClr val="EFEFEF"/>
              </a:buClr>
              <a:buSzPct val="100000"/>
              <a:buChar char="●"/>
            </a:pPr>
            <a:r>
              <a:rPr b="1" lang="en" sz="1550">
                <a:solidFill>
                  <a:srgbClr val="EFEFEF"/>
                </a:solidFill>
              </a:rPr>
              <a:t>Lenders may adjust risk models and offer flexible repayment plans or lower interest rates for high-risk borrowers.</a:t>
            </a:r>
            <a:endParaRPr b="1" sz="1550">
              <a:solidFill>
                <a:srgbClr val="EFEFEF"/>
              </a:solidFill>
            </a:endParaRPr>
          </a:p>
          <a:p>
            <a:pPr indent="-136763" lvl="0" marL="274320" rtl="0" algn="l">
              <a:lnSpc>
                <a:spcPct val="90000"/>
              </a:lnSpc>
              <a:spcBef>
                <a:spcPts val="0"/>
              </a:spcBef>
              <a:spcAft>
                <a:spcPts val="0"/>
              </a:spcAft>
              <a:buClr>
                <a:srgbClr val="EFEFEF"/>
              </a:buClr>
              <a:buSzPct val="100000"/>
              <a:buChar char="●"/>
            </a:pPr>
            <a:r>
              <a:rPr b="1" lang="en" sz="1550">
                <a:solidFill>
                  <a:srgbClr val="EFEFEF"/>
                </a:solidFill>
              </a:rPr>
              <a:t>High defaults in educational or medical loans may indicate financial stress from education or healthcare costs.</a:t>
            </a:r>
            <a:endParaRPr b="1" sz="1550">
              <a:solidFill>
                <a:srgbClr val="EFEFEF"/>
              </a:solidFill>
            </a:endParaRPr>
          </a:p>
          <a:p>
            <a:pPr indent="-136763" lvl="0" marL="274320" rtl="0" algn="l">
              <a:lnSpc>
                <a:spcPct val="90000"/>
              </a:lnSpc>
              <a:spcBef>
                <a:spcPts val="0"/>
              </a:spcBef>
              <a:spcAft>
                <a:spcPts val="0"/>
              </a:spcAft>
              <a:buClr>
                <a:srgbClr val="EFEFEF"/>
              </a:buClr>
              <a:buSzPct val="100000"/>
              <a:buChar char="●"/>
            </a:pPr>
            <a:r>
              <a:rPr b="1" lang="en" sz="1550">
                <a:solidFill>
                  <a:srgbClr val="EFEFEF"/>
                </a:solidFill>
              </a:rPr>
              <a:t>Low default rates, like in home improvement loans, suggest borrowers are more financially stable or have more assets.</a:t>
            </a:r>
            <a:endParaRPr b="1" sz="1550">
              <a:solidFill>
                <a:srgbClr val="EFEFEF"/>
              </a:solidFill>
            </a:endParaRPr>
          </a:p>
        </p:txBody>
      </p:sp>
      <p:sp>
        <p:nvSpPr>
          <p:cNvPr id="110" name="Google Shape;110;p21"/>
          <p:cNvSpPr txBox="1"/>
          <p:nvPr>
            <p:ph idx="1" type="subTitle"/>
          </p:nvPr>
        </p:nvSpPr>
        <p:spPr>
          <a:xfrm>
            <a:off x="124350" y="114525"/>
            <a:ext cx="8895300" cy="485700"/>
          </a:xfrm>
          <a:prstGeom prst="rect">
            <a:avLst/>
          </a:prstGeom>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lang="en" sz="2630">
                <a:solidFill>
                  <a:srgbClr val="EFEFEF"/>
                </a:solidFill>
              </a:rPr>
              <a:t>III. Data Exploration (Loan Characteristics)</a:t>
            </a:r>
            <a:endParaRPr sz="570">
              <a:solidFill>
                <a:srgbClr val="EFEFEF"/>
              </a:solidFill>
            </a:endParaRPr>
          </a:p>
        </p:txBody>
      </p:sp>
      <p:pic>
        <p:nvPicPr>
          <p:cNvPr id="111" name="Google Shape;111;p21"/>
          <p:cNvPicPr preferRelativeResize="0"/>
          <p:nvPr/>
        </p:nvPicPr>
        <p:blipFill>
          <a:blip r:embed="rId3">
            <a:alphaModFix/>
          </a:blip>
          <a:stretch>
            <a:fillRect/>
          </a:stretch>
        </p:blipFill>
        <p:spPr>
          <a:xfrm>
            <a:off x="182880" y="822960"/>
            <a:ext cx="6253201" cy="2585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